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33"/>
  </p:notesMasterIdLst>
  <p:sldIdLst>
    <p:sldId id="256" r:id="rId5"/>
    <p:sldId id="257" r:id="rId6"/>
    <p:sldId id="258" r:id="rId7"/>
    <p:sldId id="295" r:id="rId8"/>
    <p:sldId id="259" r:id="rId9"/>
    <p:sldId id="262" r:id="rId10"/>
    <p:sldId id="288" r:id="rId11"/>
    <p:sldId id="264" r:id="rId12"/>
    <p:sldId id="265" r:id="rId13"/>
    <p:sldId id="266" r:id="rId14"/>
    <p:sldId id="267" r:id="rId15"/>
    <p:sldId id="268" r:id="rId16"/>
    <p:sldId id="269" r:id="rId17"/>
    <p:sldId id="296" r:id="rId18"/>
    <p:sldId id="270" r:id="rId19"/>
    <p:sldId id="298" r:id="rId20"/>
    <p:sldId id="297" r:id="rId21"/>
    <p:sldId id="271" r:id="rId22"/>
    <p:sldId id="285" r:id="rId23"/>
    <p:sldId id="280" r:id="rId24"/>
    <p:sldId id="279" r:id="rId25"/>
    <p:sldId id="276" r:id="rId26"/>
    <p:sldId id="281" r:id="rId27"/>
    <p:sldId id="292" r:id="rId28"/>
    <p:sldId id="289" r:id="rId29"/>
    <p:sldId id="293" r:id="rId30"/>
    <p:sldId id="291" r:id="rId31"/>
    <p:sldId id="282" r:id="rId32"/>
  </p:sldIdLst>
  <p:sldSz cx="9144000" cy="6858000" type="screen4x3"/>
  <p:notesSz cx="6669088" cy="987266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4" autoAdjust="0"/>
    <p:restoredTop sz="94694"/>
  </p:normalViewPr>
  <p:slideViewPr>
    <p:cSldViewPr snapToGrid="0">
      <p:cViewPr varScale="1">
        <p:scale>
          <a:sx n="117" d="100"/>
          <a:sy n="117" d="100"/>
        </p:scale>
        <p:origin x="1936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88925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500" tIns="47250" rIns="94500" bIns="4725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778250" y="0"/>
            <a:ext cx="288925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500" tIns="47250" rIns="94500" bIns="4725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88" cy="3887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500" tIns="47250" rIns="94500" bIns="47250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377363"/>
            <a:ext cx="288925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500" tIns="47250" rIns="94500" bIns="4725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25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‹nr.›</a:t>
            </a:fld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50848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54cf0f516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g54cf0f5160_0_0:notes"/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00" cy="3887700"/>
          </a:xfrm>
          <a:prstGeom prst="rect">
            <a:avLst/>
          </a:prstGeom>
        </p:spPr>
        <p:txBody>
          <a:bodyPr spcFirstLastPara="1" wrap="square" lIns="94500" tIns="47250" rIns="94500" bIns="47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g54cf0f5160_0_0:notes"/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300" cy="495300"/>
          </a:xfrm>
          <a:prstGeom prst="rect">
            <a:avLst/>
          </a:prstGeom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96507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54cf0f5160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54cf0f5160_0_66:notes"/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00" cy="3887700"/>
          </a:xfrm>
          <a:prstGeom prst="rect">
            <a:avLst/>
          </a:prstGeom>
        </p:spPr>
        <p:txBody>
          <a:bodyPr spcFirstLastPara="1" wrap="square" lIns="94500" tIns="47250" rIns="94500" bIns="47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g54cf0f5160_0_66:notes"/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300" cy="495300"/>
          </a:xfrm>
          <a:prstGeom prst="rect">
            <a:avLst/>
          </a:prstGeom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967127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54cf0f5160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54cf0f5160_0_72:notes"/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00" cy="3887700"/>
          </a:xfrm>
          <a:prstGeom prst="rect">
            <a:avLst/>
          </a:prstGeom>
        </p:spPr>
        <p:txBody>
          <a:bodyPr spcFirstLastPara="1" wrap="square" lIns="94500" tIns="47250" rIns="94500" bIns="47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g54cf0f5160_0_72:notes"/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300" cy="495300"/>
          </a:xfrm>
          <a:prstGeom prst="rect">
            <a:avLst/>
          </a:prstGeom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006566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54cf0f5160_0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54cf0f5160_0_78:notes"/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00" cy="3887700"/>
          </a:xfrm>
          <a:prstGeom prst="rect">
            <a:avLst/>
          </a:prstGeom>
        </p:spPr>
        <p:txBody>
          <a:bodyPr spcFirstLastPara="1" wrap="square" lIns="94500" tIns="47250" rIns="94500" bIns="47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g54cf0f5160_0_78:notes"/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300" cy="495300"/>
          </a:xfrm>
          <a:prstGeom prst="rect">
            <a:avLst/>
          </a:prstGeom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522193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>
          <a:extLst>
            <a:ext uri="{FF2B5EF4-FFF2-40B4-BE49-F238E27FC236}">
              <a16:creationId xmlns:a16="http://schemas.microsoft.com/office/drawing/2014/main" id="{CDDC9156-A0EE-5D25-7765-85B39D09CB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54cf0f5160_0_84:notes">
            <a:extLst>
              <a:ext uri="{FF2B5EF4-FFF2-40B4-BE49-F238E27FC236}">
                <a16:creationId xmlns:a16="http://schemas.microsoft.com/office/drawing/2014/main" id="{9728CC86-2D0A-431F-457C-2B0601010F1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54cf0f5160_0_84:notes">
            <a:extLst>
              <a:ext uri="{FF2B5EF4-FFF2-40B4-BE49-F238E27FC236}">
                <a16:creationId xmlns:a16="http://schemas.microsoft.com/office/drawing/2014/main" id="{48D6835B-AF32-E68B-7D08-A1D6EB57E1E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00" cy="3887700"/>
          </a:xfrm>
          <a:prstGeom prst="rect">
            <a:avLst/>
          </a:prstGeom>
        </p:spPr>
        <p:txBody>
          <a:bodyPr spcFirstLastPara="1" wrap="square" lIns="94500" tIns="47250" rIns="94500" bIns="47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g54cf0f5160_0_84:notes">
            <a:extLst>
              <a:ext uri="{FF2B5EF4-FFF2-40B4-BE49-F238E27FC236}">
                <a16:creationId xmlns:a16="http://schemas.microsoft.com/office/drawing/2014/main" id="{05977E3E-2173-066F-4E73-A0AC2646BD2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300" cy="495300"/>
          </a:xfrm>
          <a:prstGeom prst="rect">
            <a:avLst/>
          </a:prstGeom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406578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54cf0f5160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54cf0f5160_0_84:notes"/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00" cy="3887700"/>
          </a:xfrm>
          <a:prstGeom prst="rect">
            <a:avLst/>
          </a:prstGeom>
        </p:spPr>
        <p:txBody>
          <a:bodyPr spcFirstLastPara="1" wrap="square" lIns="94500" tIns="47250" rIns="94500" bIns="47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g54cf0f5160_0_84:notes"/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300" cy="495300"/>
          </a:xfrm>
          <a:prstGeom prst="rect">
            <a:avLst/>
          </a:prstGeom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994359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>
          <a:extLst>
            <a:ext uri="{FF2B5EF4-FFF2-40B4-BE49-F238E27FC236}">
              <a16:creationId xmlns:a16="http://schemas.microsoft.com/office/drawing/2014/main" id="{1D2EAD42-6B0E-4E7C-F5DF-345A2227B7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54cf0f5160_0_84:notes">
            <a:extLst>
              <a:ext uri="{FF2B5EF4-FFF2-40B4-BE49-F238E27FC236}">
                <a16:creationId xmlns:a16="http://schemas.microsoft.com/office/drawing/2014/main" id="{A5166795-1C1F-1ADD-D9C7-2AF0CB65988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54cf0f5160_0_84:notes">
            <a:extLst>
              <a:ext uri="{FF2B5EF4-FFF2-40B4-BE49-F238E27FC236}">
                <a16:creationId xmlns:a16="http://schemas.microsoft.com/office/drawing/2014/main" id="{14B30F90-1ECA-E101-9DDD-F2782C516EB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00" cy="3887700"/>
          </a:xfrm>
          <a:prstGeom prst="rect">
            <a:avLst/>
          </a:prstGeom>
        </p:spPr>
        <p:txBody>
          <a:bodyPr spcFirstLastPara="1" wrap="square" lIns="94500" tIns="47250" rIns="94500" bIns="47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g54cf0f5160_0_84:notes">
            <a:extLst>
              <a:ext uri="{FF2B5EF4-FFF2-40B4-BE49-F238E27FC236}">
                <a16:creationId xmlns:a16="http://schemas.microsoft.com/office/drawing/2014/main" id="{10737323-0B0C-C8B3-F9C8-F167B1FE81D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300" cy="495300"/>
          </a:xfrm>
          <a:prstGeom prst="rect">
            <a:avLst/>
          </a:prstGeom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103713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>
          <a:extLst>
            <a:ext uri="{FF2B5EF4-FFF2-40B4-BE49-F238E27FC236}">
              <a16:creationId xmlns:a16="http://schemas.microsoft.com/office/drawing/2014/main" id="{15945705-5583-FC30-53BD-B82680A927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54cf0f5160_0_84:notes">
            <a:extLst>
              <a:ext uri="{FF2B5EF4-FFF2-40B4-BE49-F238E27FC236}">
                <a16:creationId xmlns:a16="http://schemas.microsoft.com/office/drawing/2014/main" id="{B34DAB39-1A72-448A-3FF1-3680BA714DF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54cf0f5160_0_84:notes">
            <a:extLst>
              <a:ext uri="{FF2B5EF4-FFF2-40B4-BE49-F238E27FC236}">
                <a16:creationId xmlns:a16="http://schemas.microsoft.com/office/drawing/2014/main" id="{ED232C94-EF94-DB0C-0D87-2AC4BFE6EA0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00" cy="3887700"/>
          </a:xfrm>
          <a:prstGeom prst="rect">
            <a:avLst/>
          </a:prstGeom>
        </p:spPr>
        <p:txBody>
          <a:bodyPr spcFirstLastPara="1" wrap="square" lIns="94500" tIns="47250" rIns="94500" bIns="47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g54cf0f5160_0_84:notes">
            <a:extLst>
              <a:ext uri="{FF2B5EF4-FFF2-40B4-BE49-F238E27FC236}">
                <a16:creationId xmlns:a16="http://schemas.microsoft.com/office/drawing/2014/main" id="{193B197C-18B7-888E-C7E7-BDCFCC816AE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300" cy="495300"/>
          </a:xfrm>
          <a:prstGeom prst="rect">
            <a:avLst/>
          </a:prstGeom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17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2247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545beae88c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545beae88c_0_10:notes"/>
          <p:cNvSpPr txBox="1">
            <a:spLocks noGrp="1"/>
          </p:cNvSpPr>
          <p:nvPr>
            <p:ph type="body" idx="1"/>
          </p:nvPr>
        </p:nvSpPr>
        <p:spPr>
          <a:xfrm>
            <a:off x="685638" y="4400712"/>
            <a:ext cx="5486700" cy="360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g545beae88c_0_10:notes"/>
          <p:cNvSpPr txBox="1">
            <a:spLocks noGrp="1"/>
          </p:cNvSpPr>
          <p:nvPr>
            <p:ph type="sldNum" idx="12"/>
          </p:nvPr>
        </p:nvSpPr>
        <p:spPr>
          <a:xfrm>
            <a:off x="3885282" y="8685268"/>
            <a:ext cx="29712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18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545beae88c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545beae88c_0_40:notes"/>
          <p:cNvSpPr txBox="1">
            <a:spLocks noGrp="1"/>
          </p:cNvSpPr>
          <p:nvPr>
            <p:ph type="body" idx="1"/>
          </p:nvPr>
        </p:nvSpPr>
        <p:spPr>
          <a:xfrm>
            <a:off x="685638" y="4400712"/>
            <a:ext cx="5486700" cy="360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g545beae88c_0_40:notes"/>
          <p:cNvSpPr txBox="1">
            <a:spLocks noGrp="1"/>
          </p:cNvSpPr>
          <p:nvPr>
            <p:ph type="sldNum" idx="12"/>
          </p:nvPr>
        </p:nvSpPr>
        <p:spPr>
          <a:xfrm>
            <a:off x="3885282" y="8685268"/>
            <a:ext cx="29712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22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54cf0f5160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54cf0f5160_0_6:notes"/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00" cy="3887700"/>
          </a:xfrm>
          <a:prstGeom prst="rect">
            <a:avLst/>
          </a:prstGeom>
        </p:spPr>
        <p:txBody>
          <a:bodyPr spcFirstLastPara="1" wrap="square" lIns="94500" tIns="47250" rIns="94500" bIns="47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g54cf0f5160_0_6:notes"/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300" cy="495300"/>
          </a:xfrm>
          <a:prstGeom prst="rect">
            <a:avLst/>
          </a:prstGeom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42745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54cf0f5160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54cf0f5160_0_12:notes"/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00" cy="3887700"/>
          </a:xfrm>
          <a:prstGeom prst="rect">
            <a:avLst/>
          </a:prstGeom>
        </p:spPr>
        <p:txBody>
          <a:bodyPr spcFirstLastPara="1" wrap="square" lIns="94500" tIns="47250" rIns="94500" bIns="47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g54cf0f5160_0_12:notes"/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300" cy="495300"/>
          </a:xfrm>
          <a:prstGeom prst="rect">
            <a:avLst/>
          </a:prstGeom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345899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54cf0f5160_0_1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54cf0f5160_0_155:notes"/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00" cy="3887700"/>
          </a:xfrm>
          <a:prstGeom prst="rect">
            <a:avLst/>
          </a:prstGeom>
        </p:spPr>
        <p:txBody>
          <a:bodyPr spcFirstLastPara="1" wrap="square" lIns="94500" tIns="47250" rIns="94500" bIns="47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g54cf0f5160_0_155:notes"/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300" cy="495300"/>
          </a:xfrm>
          <a:prstGeom prst="rect">
            <a:avLst/>
          </a:prstGeom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244673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4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77" name="Google Shape;7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54cf0f5160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54cf0f5160_0_24:notes"/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00" cy="3887700"/>
          </a:xfrm>
          <a:prstGeom prst="rect">
            <a:avLst/>
          </a:prstGeom>
        </p:spPr>
        <p:txBody>
          <a:bodyPr spcFirstLastPara="1" wrap="square" lIns="94500" tIns="47250" rIns="94500" bIns="47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g54cf0f5160_0_24:notes"/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300" cy="495300"/>
          </a:xfrm>
          <a:prstGeom prst="rect">
            <a:avLst/>
          </a:prstGeom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424623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54cf0f5160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54cf0f5160_0_42:notes"/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00" cy="3887700"/>
          </a:xfrm>
          <a:prstGeom prst="rect">
            <a:avLst/>
          </a:prstGeom>
        </p:spPr>
        <p:txBody>
          <a:bodyPr spcFirstLastPara="1" wrap="square" lIns="94500" tIns="47250" rIns="94500" bIns="47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g54cf0f5160_0_42:notes"/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300" cy="495300"/>
          </a:xfrm>
          <a:prstGeom prst="rect">
            <a:avLst/>
          </a:prstGeom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8922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54cf0f5160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54cf0f5160_0_48:notes"/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00" cy="3887700"/>
          </a:xfrm>
          <a:prstGeom prst="rect">
            <a:avLst/>
          </a:prstGeom>
        </p:spPr>
        <p:txBody>
          <a:bodyPr spcFirstLastPara="1" wrap="square" lIns="94500" tIns="47250" rIns="94500" bIns="47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g54cf0f5160_0_48:notes"/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300" cy="495300"/>
          </a:xfrm>
          <a:prstGeom prst="rect">
            <a:avLst/>
          </a:prstGeom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668376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54cf0f5160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54cf0f5160_0_54:notes"/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00" cy="3887700"/>
          </a:xfrm>
          <a:prstGeom prst="rect">
            <a:avLst/>
          </a:prstGeom>
        </p:spPr>
        <p:txBody>
          <a:bodyPr spcFirstLastPara="1" wrap="square" lIns="94500" tIns="47250" rIns="94500" bIns="47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g54cf0f5160_0_54:notes"/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300" cy="495300"/>
          </a:xfrm>
          <a:prstGeom prst="rect">
            <a:avLst/>
          </a:prstGeom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00231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oogle Shape;14;p2" descr="voorblad.pdf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1268413" y="2157413"/>
            <a:ext cx="6472237" cy="407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800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1268413" y="2919413"/>
            <a:ext cx="6472237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spcBef>
                <a:spcPts val="760"/>
              </a:spcBef>
              <a:spcAft>
                <a:spcPts val="0"/>
              </a:spcAft>
              <a:buSzPts val="3800"/>
              <a:buFont typeface="Trebuchet MS"/>
              <a:buNone/>
              <a:defRPr sz="3800">
                <a:solidFill>
                  <a:schemeClr val="lt1"/>
                </a:solidFill>
              </a:defRPr>
            </a:lvl1pPr>
            <a:lvl2pPr lvl="1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ftr" idx="11"/>
          </p:nvPr>
        </p:nvSpPr>
        <p:spPr>
          <a:xfrm>
            <a:off x="1268413" y="5965825"/>
            <a:ext cx="6472237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verticale tekst" type="vertTx">
  <p:cSld name="VERTICAL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37" cy="606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1"/>
          </p:nvPr>
        </p:nvSpPr>
        <p:spPr>
          <a:xfrm rot="5400000">
            <a:off x="2481263" y="474663"/>
            <a:ext cx="4694237" cy="7119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e titel en tekst" type="vertTitleAndTx">
  <p:cSld name="VERTICAL_TITLE_AND_VERTICAL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title"/>
          </p:nvPr>
        </p:nvSpPr>
        <p:spPr>
          <a:xfrm rot="5400000">
            <a:off x="4783138" y="2776538"/>
            <a:ext cx="5430837" cy="1779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 txBox="1">
            <a:spLocks noGrp="1"/>
          </p:cNvSpPr>
          <p:nvPr>
            <p:ph type="body" idx="1"/>
          </p:nvPr>
        </p:nvSpPr>
        <p:spPr>
          <a:xfrm rot="5400000">
            <a:off x="1146969" y="1072356"/>
            <a:ext cx="5430837" cy="5187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37" cy="606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37" cy="4694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ekop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Font typeface="Trebuchet MS"/>
              <a:buNone/>
              <a:defRPr sz="2400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2000"/>
              <a:buFont typeface="Trebuchet MS"/>
              <a:buNone/>
              <a:defRPr sz="2000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800"/>
              <a:buFont typeface="Trebuchet MS"/>
              <a:buNone/>
              <a:defRPr sz="1800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600"/>
              <a:buFont typeface="Trebuchet MS"/>
              <a:buNone/>
              <a:defRPr sz="1600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Font typeface="Trebuchet MS"/>
              <a:buNone/>
              <a:defRPr sz="16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van twee" type="twoObj">
  <p:cSld name="TWO_OBJECT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37" cy="606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3482975" cy="4694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2"/>
          </p:nvPr>
        </p:nvSpPr>
        <p:spPr>
          <a:xfrm>
            <a:off x="4903788" y="1687513"/>
            <a:ext cx="3484562" cy="4694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gelijking" type="twoTxTwoObj">
  <p:cSld name="TWO_OBJECTS_WITH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Font typeface="Trebuchet MS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2000"/>
              <a:buFont typeface="Trebuchet MS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800"/>
              <a:buFont typeface="Trebuchet MS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600"/>
              <a:buFont typeface="Trebuchet MS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Font typeface="Trebuchet MS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Font typeface="Trebuchet MS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2000"/>
              <a:buFont typeface="Trebuchet MS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800"/>
              <a:buFont typeface="Trebuchet MS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600"/>
              <a:buFont typeface="Trebuchet MS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Font typeface="Trebuchet MS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lleen titel" type="titleOnly">
  <p:cSld name="TITLE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37" cy="606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g" type="blank">
  <p:cSld name="BLANK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met bijschrift" type="objTx">
  <p:cSld name="OBJECT_WITH_CAPTION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SzPts val="3200"/>
              <a:buFont typeface="Trebuchet MS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SzPts val="2800"/>
              <a:buFont typeface="Trebuchet MS"/>
              <a:buChar char="•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SzPts val="2400"/>
              <a:buFont typeface="Trebuchet MS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SzPts val="2000"/>
              <a:buFont typeface="Trebuchet MS"/>
              <a:buChar char="•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SzPts val="2000"/>
              <a:buFont typeface="Trebuchet MS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SzPts val="1600"/>
              <a:buFont typeface="Trebuchet MS"/>
              <a:buNone/>
              <a:defRPr sz="1600"/>
            </a:lvl1pPr>
            <a:lvl2pPr marL="914400" lvl="1" indent="-228600" algn="l">
              <a:spcBef>
                <a:spcPts val="280"/>
              </a:spcBef>
              <a:spcAft>
                <a:spcPts val="0"/>
              </a:spcAft>
              <a:buSzPts val="1400"/>
              <a:buFont typeface="Trebuchet MS"/>
              <a:buNone/>
              <a:defRPr sz="1400"/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1200"/>
              <a:buFont typeface="Trebuchet MS"/>
              <a:buNone/>
              <a:defRPr sz="1200"/>
            </a:lvl3pPr>
            <a:lvl4pPr marL="1828800" lvl="3" indent="-228600" algn="l">
              <a:spcBef>
                <a:spcPts val="200"/>
              </a:spcBef>
              <a:spcAft>
                <a:spcPts val="0"/>
              </a:spcAft>
              <a:buSzPts val="1000"/>
              <a:buFont typeface="Trebuchet MS"/>
              <a:buNone/>
              <a:defRPr sz="1000"/>
            </a:lvl4pPr>
            <a:lvl5pPr marL="2286000" lvl="4" indent="-228600" algn="l">
              <a:spcBef>
                <a:spcPts val="200"/>
              </a:spcBef>
              <a:spcAft>
                <a:spcPts val="0"/>
              </a:spcAft>
              <a:buSzPts val="1000"/>
              <a:buFont typeface="Trebuchet MS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beelding met bijschrift" type="picTx">
  <p:cSld name="PICTURE_WITH_CAPTION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>
            <a:spLocks noGrp="1"/>
          </p:cNvSpPr>
          <p:nvPr>
            <p:ph type="pic" idx="2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rgbClr val="4B95D7"/>
              </a:buClr>
              <a:buSzPts val="3200"/>
              <a:buFont typeface="Trebuchet MS"/>
              <a:buNone/>
              <a:defRPr sz="32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rgbClr val="4B95D7"/>
              </a:buClr>
              <a:buSzPts val="2800"/>
              <a:buFont typeface="Trebuchet MS"/>
              <a:buNone/>
              <a:defRPr sz="2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rgbClr val="4B95D7"/>
              </a:buClr>
              <a:buSzPts val="2400"/>
              <a:buFont typeface="Trebuchet MS"/>
              <a:buNone/>
              <a:defRPr sz="24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rgbClr val="4B95D7"/>
              </a:buClr>
              <a:buSzPts val="2000"/>
              <a:buFont typeface="Trebuchet MS"/>
              <a:buNone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rgbClr val="4B95D7"/>
              </a:buClr>
              <a:buSzPts val="2000"/>
              <a:buFont typeface="Trebuchet MS"/>
              <a:buNone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SzPts val="1600"/>
              <a:buFont typeface="Trebuchet MS"/>
              <a:buNone/>
              <a:defRPr sz="1600"/>
            </a:lvl1pPr>
            <a:lvl2pPr marL="914400" lvl="1" indent="-228600" algn="l">
              <a:spcBef>
                <a:spcPts val="280"/>
              </a:spcBef>
              <a:spcAft>
                <a:spcPts val="0"/>
              </a:spcAft>
              <a:buSzPts val="1400"/>
              <a:buFont typeface="Trebuchet MS"/>
              <a:buNone/>
              <a:defRPr sz="1400"/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1200"/>
              <a:buFont typeface="Trebuchet MS"/>
              <a:buNone/>
              <a:defRPr sz="1200"/>
            </a:lvl3pPr>
            <a:lvl4pPr marL="1828800" lvl="3" indent="-228600" algn="l">
              <a:spcBef>
                <a:spcPts val="200"/>
              </a:spcBef>
              <a:spcAft>
                <a:spcPts val="0"/>
              </a:spcAft>
              <a:buSzPts val="1000"/>
              <a:buFont typeface="Trebuchet MS"/>
              <a:buNone/>
              <a:defRPr sz="1000"/>
            </a:lvl4pPr>
            <a:lvl5pPr marL="2286000" lvl="4" indent="-228600" algn="l">
              <a:spcBef>
                <a:spcPts val="200"/>
              </a:spcBef>
              <a:spcAft>
                <a:spcPts val="0"/>
              </a:spcAft>
              <a:buSzPts val="1000"/>
              <a:buFont typeface="Trebuchet MS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 descr="volgblad.pdf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37" cy="606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37" cy="4694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rgbClr val="4B95D7"/>
              </a:buClr>
              <a:buSzPts val="2800"/>
              <a:buFont typeface="Trebuchet MS"/>
              <a:buChar char="•"/>
              <a:defRPr sz="2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rgbClr val="4B95D7"/>
              </a:buClr>
              <a:buSzPts val="2400"/>
              <a:buFont typeface="Trebuchet MS"/>
              <a:buChar char="•"/>
              <a:defRPr sz="24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rgbClr val="4B95D7"/>
              </a:buClr>
              <a:buSzPts val="2000"/>
              <a:buFont typeface="Trebuchet MS"/>
              <a:buChar char="•"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rgbClr val="4B95D7"/>
              </a:buClr>
              <a:buSzPts val="1800"/>
              <a:buFont typeface="Trebuchet MS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rgbClr val="4B95D7"/>
              </a:buClr>
              <a:buSzPts val="1600"/>
              <a:buFont typeface="Trebuchet MS"/>
              <a:buChar char="•"/>
              <a:defRPr sz="16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uganala.nu/projecten-1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ctrTitle"/>
          </p:nvPr>
        </p:nvSpPr>
        <p:spPr>
          <a:xfrm>
            <a:off x="1268413" y="2157413"/>
            <a:ext cx="6472200" cy="408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buClr>
                <a:schemeClr val="dk1"/>
              </a:buClr>
            </a:pPr>
            <a:r>
              <a:rPr lang="nl-NL" dirty="0"/>
              <a:t>Voorlichting aan DT2 over </a:t>
            </a:r>
            <a:r>
              <a:rPr lang="nl-NL"/>
              <a:t>DT3</a:t>
            </a:r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subTitle" idx="1"/>
          </p:nvPr>
        </p:nvSpPr>
        <p:spPr>
          <a:xfrm>
            <a:off x="1268413" y="2919413"/>
            <a:ext cx="6472200" cy="175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br>
              <a:rPr lang="nl-NL" sz="3200" i="1" dirty="0"/>
            </a:br>
            <a:r>
              <a:rPr lang="nl-NL" sz="3200"/>
              <a:t>Studiejaar 2026-2027</a:t>
            </a:r>
            <a:br>
              <a:rPr lang="nl-NL" sz="3200" dirty="0"/>
            </a:br>
            <a:r>
              <a:rPr lang="nl-NL" sz="3200"/>
              <a:t>Informatie over stage</a:t>
            </a:r>
            <a:endParaRPr lang="nl-NL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3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/>
              <a:t>Op welke vacature reageer ik?</a:t>
            </a:r>
            <a:endParaRPr/>
          </a:p>
        </p:txBody>
      </p:sp>
      <p:sp>
        <p:nvSpPr>
          <p:cNvPr id="129" name="Google Shape;129;p23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sz="2600" dirty="0"/>
              <a:t>Bedenk bijvoorbeeld: </a:t>
            </a:r>
            <a:endParaRPr sz="26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nl-NL" sz="2600" dirty="0"/>
              <a:t>Welke school biedt mij de uitdagingen die ik zoek?</a:t>
            </a:r>
            <a:endParaRPr sz="26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nl-NL" sz="2600" dirty="0"/>
              <a:t>Welke school heeft een visie die bij mij past?</a:t>
            </a:r>
            <a:endParaRPr sz="26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nl-NL" sz="2600" dirty="0"/>
              <a:t>Welke school heeft </a:t>
            </a:r>
            <a:r>
              <a:rPr lang="nl-NL" sz="2600" dirty="0" err="1"/>
              <a:t>schoolontwikkelthema’s</a:t>
            </a:r>
            <a:r>
              <a:rPr lang="nl-NL" sz="2600" dirty="0"/>
              <a:t> die passen bij wat ik wil leren?</a:t>
            </a:r>
            <a:endParaRPr sz="26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nl-NL" sz="2600" dirty="0"/>
              <a:t>Met welk type school (ligging, grootte, populatie, concept,..) wil ik nog ervaring opdoen?</a:t>
            </a:r>
            <a:endParaRPr sz="2600" dirty="0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4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/>
              <a:t>Op welke vacature reageer ik?</a:t>
            </a:r>
            <a:endParaRPr/>
          </a:p>
        </p:txBody>
      </p:sp>
      <p:sp>
        <p:nvSpPr>
          <p:cNvPr id="136" name="Google Shape;136;p24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dirty="0"/>
              <a:t>Bedenk ook: 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nl-NL" dirty="0"/>
              <a:t>In welke (doel-)groep heb ik nog niet eerder lesgegeven?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nl-NL" dirty="0"/>
              <a:t>In welke (doel-)groep moet ik nog meer ervaring opdoen?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nl-NL" dirty="0"/>
              <a:t>Welke (doel-)groep of school past er bij de keuzes die ik gemaakt heb in mijn persoonlijke leerroute?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5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nl-NL" sz="3400"/>
              <a:t>In het sollicitatiegesprek</a:t>
            </a:r>
            <a:endParaRPr/>
          </a:p>
        </p:txBody>
      </p:sp>
      <p:sp>
        <p:nvSpPr>
          <p:cNvPr id="143" name="Google Shape;143;p25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-NL" sz="2600" dirty="0"/>
              <a:t>Bedenk welke keuzes in jouw persoonlijke leerroute consequenties hebben voor je stage (bijvoorbeeld een buitenlandstage). Breng deze ter sprake tijdens het gesprek.</a:t>
            </a:r>
            <a:endParaRPr sz="26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-NL" sz="2600" dirty="0"/>
              <a:t>Wil je in een bepaalde periode meer stage lopen? Wil je een deel van je stagedagen in een andere groep doorbrengen? Breng ook dat ter sprake in het sollicitatiegesprek.</a:t>
            </a:r>
            <a:endParaRPr sz="26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-NL" sz="2600" dirty="0"/>
              <a:t>Stand van zaken studievoortgang.</a:t>
            </a:r>
            <a:endParaRPr sz="2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6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/>
              <a:t>Zelf een plaats?</a:t>
            </a:r>
            <a:endParaRPr/>
          </a:p>
        </p:txBody>
      </p:sp>
      <p:sp>
        <p:nvSpPr>
          <p:cNvPr id="150" name="Google Shape;150;p26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nl-NL"/>
              <a:t>Je kunt </a:t>
            </a:r>
            <a:r>
              <a:rPr lang="nl-NL" b="1"/>
              <a:t>niet</a:t>
            </a:r>
            <a:r>
              <a:rPr lang="nl-NL"/>
              <a:t> zelf een plaats regelen.</a:t>
            </a:r>
            <a:br>
              <a:rPr lang="nl-NL"/>
            </a:br>
            <a:r>
              <a:rPr lang="nl-NL"/>
              <a:t>Je kunt alleen een stageplaats krijgen via een sollicitatie op een vacature op een opleidingsschool.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>
          <a:extLst>
            <a:ext uri="{FF2B5EF4-FFF2-40B4-BE49-F238E27FC236}">
              <a16:creationId xmlns:a16="http://schemas.microsoft.com/office/drawing/2014/main" id="{51623EA0-CE7E-63AE-99C4-5D552E3E3C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7">
            <a:extLst>
              <a:ext uri="{FF2B5EF4-FFF2-40B4-BE49-F238E27FC236}">
                <a16:creationId xmlns:a16="http://schemas.microsoft.com/office/drawing/2014/main" id="{489D94DD-897A-4E1B-A707-2BD6F8757B3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dirty="0"/>
              <a:t>Stage &gt; werk:</a:t>
            </a:r>
            <a:endParaRPr dirty="0"/>
          </a:p>
        </p:txBody>
      </p:sp>
      <p:sp>
        <p:nvSpPr>
          <p:cNvPr id="157" name="Google Shape;157;p27">
            <a:extLst>
              <a:ext uri="{FF2B5EF4-FFF2-40B4-BE49-F238E27FC236}">
                <a16:creationId xmlns:a16="http://schemas.microsoft.com/office/drawing/2014/main" id="{B10813DE-5381-EFD7-395A-51754AF2CBB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nl-NL" dirty="0"/>
              <a:t>Vinden, binden, boeien</a:t>
            </a:r>
          </a:p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nl-NL" dirty="0"/>
              <a:t>Stage op je werkplek</a:t>
            </a:r>
            <a:endParaRPr dirty="0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714874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7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dirty="0"/>
              <a:t>Vinden, binden, boeien</a:t>
            </a:r>
            <a:endParaRPr dirty="0"/>
          </a:p>
        </p:txBody>
      </p:sp>
      <p:sp>
        <p:nvSpPr>
          <p:cNvPr id="157" name="Google Shape;157;p27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nl-NL" dirty="0"/>
              <a:t>Invallen tijdens je stage</a:t>
            </a:r>
            <a:endParaRPr dirty="0"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nl-NL" dirty="0"/>
              <a:t>Zie afspraken in de notitie</a:t>
            </a:r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nl-NL" dirty="0"/>
              <a:t>Leerwerkovereenkomst </a:t>
            </a:r>
            <a:endParaRPr dirty="0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3" name="Afbeelding 2" descr="Afbeelding met tekst, schermopname, Lettertype, document&#10;&#10;Door AI gegenereerde inhoud is mogelijk onjuist.">
            <a:extLst>
              <a:ext uri="{FF2B5EF4-FFF2-40B4-BE49-F238E27FC236}">
                <a16:creationId xmlns:a16="http://schemas.microsoft.com/office/drawing/2014/main" id="{5084D909-7491-162F-1F7B-807C33D95D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4199" y="3270829"/>
            <a:ext cx="4551315" cy="3608185"/>
          </a:xfrm>
          <a:prstGeom prst="rect">
            <a:avLst/>
          </a:prstGeom>
        </p:spPr>
      </p:pic>
      <p:pic>
        <p:nvPicPr>
          <p:cNvPr id="5" name="Afbeelding 4" descr="Afbeelding met tekst, schermopname, Lettertype, ontwerp&#10;&#10;Door AI gegenereerde inhoud is mogelijk onjuist.">
            <a:extLst>
              <a:ext uri="{FF2B5EF4-FFF2-40B4-BE49-F238E27FC236}">
                <a16:creationId xmlns:a16="http://schemas.microsoft.com/office/drawing/2014/main" id="{2E53E071-7C86-A288-E05A-236D001939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270829"/>
            <a:ext cx="4657928" cy="360818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>
          <a:extLst>
            <a:ext uri="{FF2B5EF4-FFF2-40B4-BE49-F238E27FC236}">
              <a16:creationId xmlns:a16="http://schemas.microsoft.com/office/drawing/2014/main" id="{DC713B8A-9856-457A-D761-8BEA95F39F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7">
            <a:extLst>
              <a:ext uri="{FF2B5EF4-FFF2-40B4-BE49-F238E27FC236}">
                <a16:creationId xmlns:a16="http://schemas.microsoft.com/office/drawing/2014/main" id="{80719823-DEF7-4780-FAF5-D46A89AF5E8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dirty="0"/>
              <a:t>Stage lopen op je werkplek</a:t>
            </a:r>
            <a:endParaRPr dirty="0"/>
          </a:p>
        </p:txBody>
      </p:sp>
      <p:sp>
        <p:nvSpPr>
          <p:cNvPr id="157" name="Google Shape;157;p27">
            <a:extLst>
              <a:ext uri="{FF2B5EF4-FFF2-40B4-BE49-F238E27FC236}">
                <a16:creationId xmlns:a16="http://schemas.microsoft.com/office/drawing/2014/main" id="{28D1D031-9D97-340F-5FB5-06A5CF8828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nl-NL" dirty="0"/>
              <a:t>Zie notitie op </a:t>
            </a:r>
            <a:r>
              <a:rPr lang="nl-NL" dirty="0" err="1"/>
              <a:t>isop.nl</a:t>
            </a:r>
            <a:endParaRPr lang="nl-NL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dirty="0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3" name="Afbeelding 2" descr="Afbeelding met tekst, schermopname, Lettertype, ontwerp&#10;&#10;Door AI gegenereerde inhoud is mogelijk onjuist.">
            <a:extLst>
              <a:ext uri="{FF2B5EF4-FFF2-40B4-BE49-F238E27FC236}">
                <a16:creationId xmlns:a16="http://schemas.microsoft.com/office/drawing/2014/main" id="{0885C427-0527-EC27-B685-DB31F8DAFAB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273"/>
          <a:stretch>
            <a:fillRect/>
          </a:stretch>
        </p:blipFill>
        <p:spPr>
          <a:xfrm>
            <a:off x="1752600" y="2321801"/>
            <a:ext cx="5340946" cy="4190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394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>
          <a:extLst>
            <a:ext uri="{FF2B5EF4-FFF2-40B4-BE49-F238E27FC236}">
              <a16:creationId xmlns:a16="http://schemas.microsoft.com/office/drawing/2014/main" id="{D2875C43-7E59-2FF0-4902-EE5A8E92CE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7">
            <a:extLst>
              <a:ext uri="{FF2B5EF4-FFF2-40B4-BE49-F238E27FC236}">
                <a16:creationId xmlns:a16="http://schemas.microsoft.com/office/drawing/2014/main" id="{800448E2-D3EE-04FD-A838-BB41F683890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/>
              <a:t>Bereikbaarheid stagebureau</a:t>
            </a:r>
            <a:endParaRPr/>
          </a:p>
        </p:txBody>
      </p:sp>
      <p:sp>
        <p:nvSpPr>
          <p:cNvPr id="157" name="Google Shape;157;p27">
            <a:extLst>
              <a:ext uri="{FF2B5EF4-FFF2-40B4-BE49-F238E27FC236}">
                <a16:creationId xmlns:a16="http://schemas.microsoft.com/office/drawing/2014/main" id="{60FFDDAD-2F4C-2DF2-AFA6-8C7D7B37CC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nl-NL" dirty="0"/>
              <a:t>Leslie Wal</a:t>
            </a:r>
            <a:endParaRPr dirty="0"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nl-NL" dirty="0"/>
              <a:t>Mail stagebureau@iselinge.nl </a:t>
            </a:r>
            <a:endParaRPr dirty="0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665881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40"/>
          <p:cNvSpPr txBox="1">
            <a:spLocks noGrp="1"/>
          </p:cNvSpPr>
          <p:nvPr>
            <p:ph type="ctrTitle"/>
          </p:nvPr>
        </p:nvSpPr>
        <p:spPr>
          <a:xfrm>
            <a:off x="1268413" y="2157413"/>
            <a:ext cx="6472200" cy="408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/>
              <a:t>Voorlichting DT2</a:t>
            </a:r>
            <a:endParaRPr lang="nl-NL">
              <a:highlight>
                <a:srgbClr val="FFFF00"/>
              </a:highlight>
            </a:endParaRPr>
          </a:p>
        </p:txBody>
      </p:sp>
      <p:sp>
        <p:nvSpPr>
          <p:cNvPr id="204" name="Google Shape;204;p40"/>
          <p:cNvSpPr txBox="1">
            <a:spLocks noGrp="1"/>
          </p:cNvSpPr>
          <p:nvPr>
            <p:ph type="subTitle" idx="1"/>
          </p:nvPr>
        </p:nvSpPr>
        <p:spPr>
          <a:xfrm>
            <a:off x="1268413" y="2919413"/>
            <a:ext cx="6472200" cy="175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760"/>
              </a:spcBef>
              <a:spcAft>
                <a:spcPts val="0"/>
              </a:spcAft>
              <a:buNone/>
            </a:pPr>
            <a:r>
              <a:rPr lang="nl-NL"/>
              <a:t>Studiejaar 2026-2027</a:t>
            </a:r>
            <a:endParaRPr dirty="0"/>
          </a:p>
          <a:p>
            <a:pPr marL="0" lvl="0" indent="0" algn="l" rtl="0">
              <a:spcBef>
                <a:spcPts val="760"/>
              </a:spcBef>
              <a:spcAft>
                <a:spcPts val="0"/>
              </a:spcAft>
              <a:buNone/>
            </a:pPr>
            <a:r>
              <a:rPr lang="nl-NL" dirty="0"/>
              <a:t>Informatie over bijzondere stage</a:t>
            </a:r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F018B9-9426-C9F8-572B-F2D38C406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Mogelijkheden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65900A6-E444-27F8-7C6A-4223014290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Bijzondere stage binnen een vrije module (6 </a:t>
            </a:r>
            <a:r>
              <a:rPr lang="nl-NL" dirty="0" err="1"/>
              <a:t>ects</a:t>
            </a:r>
            <a:r>
              <a:rPr lang="nl-NL" dirty="0"/>
              <a:t>)</a:t>
            </a:r>
          </a:p>
          <a:p>
            <a:pPr lvl="1"/>
            <a:r>
              <a:rPr lang="nl-NL" dirty="0"/>
              <a:t>8 a 10 dagen, verspreid over een blok of 2 blokken (blok 2 en 3, of blok 3 en 4)</a:t>
            </a:r>
          </a:p>
          <a:p>
            <a:pPr lvl="1"/>
            <a:endParaRPr lang="nl-NL" dirty="0"/>
          </a:p>
          <a:p>
            <a:endParaRPr lang="nl-NL" dirty="0"/>
          </a:p>
          <a:p>
            <a:r>
              <a:rPr lang="nl-NL" dirty="0"/>
              <a:t>1 blok stage in het buitenland</a:t>
            </a:r>
          </a:p>
        </p:txBody>
      </p:sp>
    </p:spTree>
    <p:extLst>
      <p:ext uri="{BB962C8B-B14F-4D97-AF65-F5344CB8AC3E}">
        <p14:creationId xmlns:p14="http://schemas.microsoft.com/office/powerpoint/2010/main" val="3233141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/>
              <a:t>Inhoud</a:t>
            </a:r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●"/>
            </a:pPr>
            <a:r>
              <a:rPr lang="nl-NL" dirty="0"/>
              <a:t>De stage</a:t>
            </a:r>
            <a:endParaRPr dirty="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nl-NL" dirty="0"/>
              <a:t>DT3: werkplekstage</a:t>
            </a:r>
            <a:br>
              <a:rPr lang="nl-NL" dirty="0"/>
            </a:b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-NL" dirty="0"/>
              <a:t>Solliciteren</a:t>
            </a:r>
            <a:br>
              <a:rPr lang="nl-NL" dirty="0"/>
            </a:b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-NL" dirty="0"/>
              <a:t>Buitenlandstage</a:t>
            </a: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8619" y="461819"/>
            <a:ext cx="8129732" cy="1095520"/>
          </a:xfrm>
        </p:spPr>
        <p:txBody>
          <a:bodyPr/>
          <a:lstStyle/>
          <a:p>
            <a:r>
              <a:rPr lang="nl-NL" dirty="0"/>
              <a:t>Bijzondere stage/vrije module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48792" y="1687513"/>
            <a:ext cx="8039521" cy="4694100"/>
          </a:xfrm>
        </p:spPr>
        <p:txBody>
          <a:bodyPr/>
          <a:lstStyle/>
          <a:p>
            <a:r>
              <a:rPr lang="nl-NL" dirty="0"/>
              <a:t>Vrije module (6 </a:t>
            </a:r>
            <a:r>
              <a:rPr lang="nl-NL" dirty="0" err="1"/>
              <a:t>ects</a:t>
            </a:r>
            <a:r>
              <a:rPr lang="nl-NL" dirty="0"/>
              <a:t>) kan i.p.v. een themamodule. Inhouden (echt) anders dan themamodules</a:t>
            </a:r>
          </a:p>
          <a:p>
            <a:r>
              <a:rPr lang="nl-NL" dirty="0"/>
              <a:t>In goed overleg met je studiecoach vanuit een concreet plan. </a:t>
            </a:r>
          </a:p>
          <a:p>
            <a:r>
              <a:rPr lang="nl-NL" dirty="0"/>
              <a:t>3 voorwaarden: </a:t>
            </a:r>
          </a:p>
          <a:p>
            <a:pPr lvl="1"/>
            <a:r>
              <a:rPr lang="nl-NL" dirty="0"/>
              <a:t>P gehaald, </a:t>
            </a:r>
          </a:p>
          <a:p>
            <a:pPr lvl="1"/>
            <a:r>
              <a:rPr lang="nl-NL" dirty="0"/>
              <a:t>niet meer dan 10 </a:t>
            </a:r>
            <a:r>
              <a:rPr lang="nl-NL" dirty="0" err="1"/>
              <a:t>ects</a:t>
            </a:r>
            <a:r>
              <a:rPr lang="nl-NL" dirty="0"/>
              <a:t> tekort  </a:t>
            </a:r>
          </a:p>
          <a:p>
            <a:pPr lvl="1"/>
            <a:r>
              <a:rPr lang="nl-NL" dirty="0"/>
              <a:t>inhoud komt niet in een van de themamodules aan bod. </a:t>
            </a:r>
          </a:p>
          <a:p>
            <a:r>
              <a:rPr lang="nl-NL" dirty="0" err="1"/>
              <a:t>Contactpersoon:nienke.vangog@iselinge.nl</a:t>
            </a:r>
            <a:endParaRPr lang="nl-NL" dirty="0"/>
          </a:p>
          <a:p>
            <a:pPr marL="11430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661080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464" y="327892"/>
            <a:ext cx="8074314" cy="822035"/>
          </a:xfrm>
        </p:spPr>
        <p:txBody>
          <a:bodyPr/>
          <a:lstStyle/>
          <a:p>
            <a:r>
              <a:rPr lang="nl-NL" dirty="0"/>
              <a:t>Mogelijkheden van bijzondere stages/vrije module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59028" y="1379932"/>
            <a:ext cx="8825943" cy="5642842"/>
          </a:xfrm>
        </p:spPr>
        <p:txBody>
          <a:bodyPr/>
          <a:lstStyle/>
          <a:p>
            <a:pPr marL="114300" indent="0">
              <a:buNone/>
            </a:pPr>
            <a:r>
              <a:rPr lang="nl-NL" dirty="0"/>
              <a:t>Bijvoorbeeld: </a:t>
            </a:r>
          </a:p>
          <a:p>
            <a:r>
              <a:rPr lang="nl-NL" dirty="0"/>
              <a:t>Korte stage op een school in de Randstad of SBO (anders dan via een reguliere vacature op onze opleidingsscholen).</a:t>
            </a:r>
          </a:p>
          <a:p>
            <a:r>
              <a:rPr lang="nl-NL" dirty="0"/>
              <a:t>Korte stage in het voortgezet onderwijs.</a:t>
            </a:r>
          </a:p>
          <a:p>
            <a:r>
              <a:rPr lang="nl-NL" dirty="0"/>
              <a:t>Educatieve uitgever</a:t>
            </a:r>
          </a:p>
          <a:p>
            <a:r>
              <a:rPr lang="nl-NL" dirty="0"/>
              <a:t>Onderzoeksbureau </a:t>
            </a:r>
            <a:r>
              <a:rPr lang="nl-NL" dirty="0" err="1"/>
              <a:t>Iselinge</a:t>
            </a:r>
            <a:r>
              <a:rPr lang="nl-NL" dirty="0"/>
              <a:t> (i.o. met Rosanne)</a:t>
            </a:r>
          </a:p>
          <a:p>
            <a:r>
              <a:rPr lang="nl-NL" dirty="0"/>
              <a:t>Educatieve instelling (ministerie van onderwijs, NME centrum, museum, bibliotheek…….)</a:t>
            </a:r>
          </a:p>
          <a:p>
            <a:r>
              <a:rPr lang="nl-NL" dirty="0"/>
              <a:t>Korte buitenlandervaring binnen vrije module.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262657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45"/>
          <p:cNvSpPr txBox="1">
            <a:spLocks noGrp="1"/>
          </p:cNvSpPr>
          <p:nvPr>
            <p:ph type="title"/>
          </p:nvPr>
        </p:nvSpPr>
        <p:spPr>
          <a:xfrm>
            <a:off x="360218" y="703011"/>
            <a:ext cx="8028095" cy="1363249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dirty="0"/>
              <a:t>Mogelijkheden voor een korte  buitenlandervaring</a:t>
            </a:r>
            <a:br>
              <a:rPr lang="nl-NL" dirty="0"/>
            </a:br>
            <a:endParaRPr dirty="0"/>
          </a:p>
        </p:txBody>
      </p:sp>
      <p:sp>
        <p:nvSpPr>
          <p:cNvPr id="239" name="Google Shape;239;p45"/>
          <p:cNvSpPr txBox="1">
            <a:spLocks noGrp="1"/>
          </p:cNvSpPr>
          <p:nvPr>
            <p:ph type="body" idx="1"/>
          </p:nvPr>
        </p:nvSpPr>
        <p:spPr>
          <a:xfrm>
            <a:off x="360218" y="1687513"/>
            <a:ext cx="8028095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390"/>
              </a:spcBef>
              <a:spcAft>
                <a:spcPts val="0"/>
              </a:spcAft>
              <a:buNone/>
            </a:pPr>
            <a:endParaRPr lang="nl-NL" sz="2500" dirty="0"/>
          </a:p>
          <a:p>
            <a:pPr marL="0" lvl="0" indent="0" algn="l" rtl="0">
              <a:lnSpc>
                <a:spcPct val="70000"/>
              </a:lnSpc>
              <a:spcBef>
                <a:spcPts val="390"/>
              </a:spcBef>
              <a:spcAft>
                <a:spcPts val="0"/>
              </a:spcAft>
              <a:buNone/>
            </a:pPr>
            <a:endParaRPr sz="2500" dirty="0"/>
          </a:p>
          <a:p>
            <a:pPr marL="0" lvl="0" indent="0">
              <a:spcBef>
                <a:spcPts val="0"/>
              </a:spcBef>
              <a:buNone/>
            </a:pPr>
            <a:r>
              <a:rPr lang="nl-NL" dirty="0"/>
              <a:t>Met </a:t>
            </a:r>
            <a:r>
              <a:rPr lang="nl-NL" dirty="0">
                <a:hlinkClick r:id="rId3"/>
              </a:rPr>
              <a:t>Stichting </a:t>
            </a:r>
            <a:r>
              <a:rPr lang="nl-NL" dirty="0" err="1">
                <a:hlinkClick r:id="rId3"/>
              </a:rPr>
              <a:t>Buganala</a:t>
            </a:r>
            <a:r>
              <a:rPr lang="nl-NL" dirty="0">
                <a:hlinkClick r:id="rId3"/>
              </a:rPr>
              <a:t> </a:t>
            </a:r>
            <a:r>
              <a:rPr lang="nl-NL" dirty="0"/>
              <a:t>2 a 3 weken naar Gambia (diverse scholen bezoeken, workshops verzorgen op de pabo, introduceren van onderwijsmateriaal) </a:t>
            </a:r>
          </a:p>
          <a:p>
            <a:endParaRPr lang="nl-NL" sz="2400" dirty="0"/>
          </a:p>
          <a:p>
            <a:endParaRPr lang="nl-NL" sz="2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38854" y="715243"/>
            <a:ext cx="7119900" cy="606300"/>
          </a:xfrm>
        </p:spPr>
        <p:txBody>
          <a:bodyPr/>
          <a:lstStyle/>
          <a:p>
            <a:r>
              <a:rPr lang="nl-NL" dirty="0"/>
              <a:t>Buitenlandstage 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82425" y="1687513"/>
            <a:ext cx="7605888" cy="4694100"/>
          </a:xfrm>
        </p:spPr>
        <p:txBody>
          <a:bodyPr/>
          <a:lstStyle/>
          <a:p>
            <a:r>
              <a:rPr lang="nl-NL" dirty="0"/>
              <a:t>10 weken (1 blok naar het buitenland) </a:t>
            </a:r>
          </a:p>
          <a:p>
            <a:r>
              <a:rPr lang="nl-NL" dirty="0"/>
              <a:t>Gekoppeld aan een module: leeftijdsspecialisatie of een themamodule.</a:t>
            </a:r>
          </a:p>
          <a:p>
            <a:endParaRPr lang="nl-NL" dirty="0"/>
          </a:p>
          <a:p>
            <a:r>
              <a:rPr lang="nl-NL" dirty="0"/>
              <a:t>4 dagen in de school waarvan 3 dagen in de klas.</a:t>
            </a:r>
          </a:p>
          <a:p>
            <a:endParaRPr lang="nl-NL" dirty="0"/>
          </a:p>
          <a:p>
            <a:r>
              <a:rPr lang="nl-NL" dirty="0"/>
              <a:t>15 dagen mindering op de werkplekstage in Nederland</a:t>
            </a:r>
          </a:p>
        </p:txBody>
      </p:sp>
    </p:spTree>
    <p:extLst>
      <p:ext uri="{BB962C8B-B14F-4D97-AF65-F5344CB8AC3E}">
        <p14:creationId xmlns:p14="http://schemas.microsoft.com/office/powerpoint/2010/main" val="42647443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C1A750-4BFD-61A5-C91C-5D46F1BE1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8413" y="972581"/>
            <a:ext cx="7119937" cy="606425"/>
          </a:xfrm>
        </p:spPr>
        <p:txBody>
          <a:bodyPr/>
          <a:lstStyle/>
          <a:p>
            <a:br>
              <a:rPr lang="nl-NL" dirty="0"/>
            </a:br>
            <a:r>
              <a:rPr lang="nl-NL"/>
              <a:t>Waarom een buitenlandstage</a:t>
            </a:r>
            <a:endParaRPr lang="nl-NL">
              <a:solidFill>
                <a:srgbClr val="000000"/>
              </a:solidFill>
            </a:endParaRPr>
          </a:p>
          <a:p>
            <a:endParaRPr lang="nl-NL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DF34BAD-D76A-888B-3F13-E94A7B5D07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nl-NL" dirty="0">
                <a:latin typeface="Trebuchet MS" panose="020B0703020202090204" pitchFamily="34" charset="0"/>
                <a:cs typeface="Arial"/>
              </a:rPr>
              <a:t>In een ander land zijn ze verder met een  bepaald vakgebied, doelgroep, innovatie. </a:t>
            </a:r>
          </a:p>
          <a:p>
            <a:pPr>
              <a:spcBef>
                <a:spcPts val="0"/>
              </a:spcBef>
            </a:pPr>
            <a:r>
              <a:rPr lang="nl-NL" dirty="0">
                <a:latin typeface="Trebuchet MS" panose="020B0703020202090204" pitchFamily="34" charset="0"/>
                <a:cs typeface="Arial"/>
              </a:rPr>
              <a:t>• Ervaring van ‘de minderheid’ zijn. </a:t>
            </a:r>
            <a:endParaRPr lang="en-US" dirty="0">
              <a:latin typeface="Trebuchet MS" panose="020B0703020202090204" pitchFamily="34" charset="0"/>
              <a:cs typeface="Arial"/>
            </a:endParaRPr>
          </a:p>
          <a:p>
            <a:pPr>
              <a:spcBef>
                <a:spcPts val="0"/>
              </a:spcBef>
            </a:pPr>
            <a:r>
              <a:rPr lang="nl-NL" dirty="0">
                <a:latin typeface="Trebuchet MS" panose="020B0703020202090204" pitchFamily="34" charset="0"/>
                <a:cs typeface="Arial"/>
              </a:rPr>
              <a:t>• Leren lesgeven met weinig materialen </a:t>
            </a:r>
            <a:endParaRPr lang="en-US" dirty="0">
              <a:latin typeface="Trebuchet MS" panose="020B0703020202090204" pitchFamily="34" charset="0"/>
              <a:cs typeface="Arial"/>
            </a:endParaRPr>
          </a:p>
          <a:p>
            <a:pPr>
              <a:spcBef>
                <a:spcPts val="0"/>
              </a:spcBef>
            </a:pPr>
            <a:r>
              <a:rPr lang="nl-NL" dirty="0">
                <a:latin typeface="Trebuchet MS" panose="020B0703020202090204" pitchFamily="34" charset="0"/>
                <a:cs typeface="Arial"/>
              </a:rPr>
              <a:t>• Andere cultuur en talen. </a:t>
            </a:r>
            <a:endParaRPr lang="en-US" dirty="0">
              <a:latin typeface="Trebuchet MS" panose="020B0703020202090204" pitchFamily="34" charset="0"/>
              <a:cs typeface="Arial"/>
            </a:endParaRPr>
          </a:p>
          <a:p>
            <a:pPr>
              <a:spcBef>
                <a:spcPts val="0"/>
              </a:spcBef>
            </a:pPr>
            <a:r>
              <a:rPr lang="nl-NL" dirty="0">
                <a:latin typeface="Trebuchet MS" panose="020B0703020202090204" pitchFamily="34" charset="0"/>
                <a:cs typeface="Arial"/>
              </a:rPr>
              <a:t>• Leven, werken, studeren in een multiculturele klas/hbo/uni/samenleving. </a:t>
            </a:r>
            <a:endParaRPr lang="en-US" dirty="0">
              <a:latin typeface="Trebuchet MS" panose="020B0703020202090204" pitchFamily="34" charset="0"/>
              <a:cs typeface="Arial"/>
            </a:endParaRPr>
          </a:p>
          <a:p>
            <a:pPr>
              <a:spcBef>
                <a:spcPts val="0"/>
              </a:spcBef>
            </a:pPr>
            <a:r>
              <a:rPr lang="nl-NL" dirty="0">
                <a:latin typeface="Trebuchet MS" panose="020B0703020202090204" pitchFamily="34" charset="0"/>
                <a:cs typeface="Arial"/>
              </a:rPr>
              <a:t>• Zelfstandig functioneren in een nieuwe omgeving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749024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BA0EFB-6328-7E43-C867-92CAFB27E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194" y="75415"/>
            <a:ext cx="7898119" cy="650450"/>
          </a:xfrm>
        </p:spPr>
        <p:txBody>
          <a:bodyPr/>
          <a:lstStyle/>
          <a:p>
            <a:r>
              <a:rPr lang="nl-NL" dirty="0"/>
              <a:t>Waarheen?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DE64A07-0E98-7BD4-EA6F-C09C11F0FA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696" y="1131216"/>
            <a:ext cx="8284618" cy="5250397"/>
          </a:xfrm>
        </p:spPr>
        <p:txBody>
          <a:bodyPr/>
          <a:lstStyle/>
          <a:p>
            <a:r>
              <a:rPr lang="nl-NL" dirty="0"/>
              <a:t>Je kunt stage lopen op elke (basis)school in de wereld die voldoet aan de criteria: </a:t>
            </a:r>
          </a:p>
          <a:p>
            <a:pPr lvl="1"/>
            <a:r>
              <a:rPr lang="nl-NL" dirty="0"/>
              <a:t>• Je krijgt wekelijks begeleiding. </a:t>
            </a:r>
          </a:p>
          <a:p>
            <a:pPr lvl="1"/>
            <a:r>
              <a:rPr lang="nl-NL" dirty="0"/>
              <a:t>• Je vult geen open vacature op. </a:t>
            </a:r>
          </a:p>
          <a:p>
            <a:pPr lvl="1"/>
            <a:r>
              <a:rPr lang="nl-NL" dirty="0"/>
              <a:t>• Directeur en mentor ondertekenen contract m.b.t. aantal stagedagen, inhoud en begeleiding.</a:t>
            </a:r>
          </a:p>
          <a:p>
            <a:pPr lvl="1"/>
            <a:endParaRPr lang="nl-NL" dirty="0"/>
          </a:p>
          <a:p>
            <a:pPr marL="571500" lvl="1" indent="0">
              <a:buNone/>
            </a:pPr>
            <a:r>
              <a:rPr lang="nl-NL" dirty="0"/>
              <a:t>Binnen Radiant elk jaar:</a:t>
            </a:r>
          </a:p>
          <a:p>
            <a:pPr marL="571500" lvl="1" indent="0">
              <a:buNone/>
            </a:pPr>
            <a:r>
              <a:rPr lang="nl-NL" dirty="0"/>
              <a:t>4 plekken Nepal; </a:t>
            </a:r>
          </a:p>
          <a:p>
            <a:pPr marL="571500" lvl="1" indent="0">
              <a:buNone/>
            </a:pPr>
            <a:r>
              <a:rPr lang="nl-NL" dirty="0"/>
              <a:t>4 plekken Suriname; </a:t>
            </a:r>
          </a:p>
          <a:p>
            <a:pPr marL="571500" lvl="1" indent="0">
              <a:buNone/>
            </a:pPr>
            <a:r>
              <a:rPr lang="nl-NL" dirty="0"/>
              <a:t>2 plekken Curaçao, </a:t>
            </a:r>
          </a:p>
          <a:p>
            <a:pPr marL="571500" lvl="1" indent="0">
              <a:buNone/>
            </a:pPr>
            <a:r>
              <a:rPr lang="nl-NL" dirty="0"/>
              <a:t>2 plekken Aruba of 2 plekken Bonaire</a:t>
            </a:r>
          </a:p>
        </p:txBody>
      </p:sp>
    </p:spTree>
    <p:extLst>
      <p:ext uri="{BB962C8B-B14F-4D97-AF65-F5344CB8AC3E}">
        <p14:creationId xmlns:p14="http://schemas.microsoft.com/office/powerpoint/2010/main" val="42318787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28E189-DFCF-F7BE-C08F-621CE99BF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Voorwaarden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31BB8E5-0DC3-7C9E-2D94-F65CFE65EE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nl-NL" sz="2400" dirty="0">
                <a:latin typeface="Trebuchet MS" panose="020B0703020202090204" pitchFamily="34" charset="0"/>
                <a:cs typeface="Arial"/>
              </a:rPr>
              <a:t>Je voldoet aan het volgende: </a:t>
            </a:r>
            <a:endParaRPr lang="en-US" sz="2400" dirty="0">
              <a:latin typeface="Trebuchet MS" panose="020B0703020202090204" pitchFamily="34" charset="0"/>
              <a:cs typeface="Arial"/>
            </a:endParaRPr>
          </a:p>
          <a:p>
            <a:pPr>
              <a:spcBef>
                <a:spcPts val="0"/>
              </a:spcBef>
            </a:pPr>
            <a:r>
              <a:rPr lang="nl-NL" sz="2400" dirty="0">
                <a:latin typeface="Trebuchet MS" panose="020B0703020202090204" pitchFamily="34" charset="0"/>
                <a:cs typeface="Arial"/>
              </a:rPr>
              <a:t>Alle stages gehaald met een voldoende of goed. </a:t>
            </a:r>
            <a:endParaRPr lang="en-US" sz="2400" dirty="0">
              <a:latin typeface="Trebuchet MS" panose="020B0703020202090204" pitchFamily="34" charset="0"/>
              <a:cs typeface="Arial"/>
            </a:endParaRPr>
          </a:p>
          <a:p>
            <a:pPr>
              <a:spcBef>
                <a:spcPts val="0"/>
              </a:spcBef>
            </a:pPr>
            <a:r>
              <a:rPr lang="nl-NL" sz="2400" dirty="0">
                <a:latin typeface="Trebuchet MS" panose="020B0703020202090204" pitchFamily="34" charset="0"/>
                <a:cs typeface="Arial"/>
              </a:rPr>
              <a:t>Maximaal 10 </a:t>
            </a:r>
            <a:r>
              <a:rPr lang="nl-NL" sz="2400" dirty="0" err="1">
                <a:latin typeface="Trebuchet MS" panose="020B0703020202090204" pitchFamily="34" charset="0"/>
                <a:cs typeface="Arial"/>
              </a:rPr>
              <a:t>stp</a:t>
            </a:r>
            <a:r>
              <a:rPr lang="nl-NL" sz="2400" dirty="0">
                <a:latin typeface="Trebuchet MS" panose="020B0703020202090204" pitchFamily="34" charset="0"/>
                <a:cs typeface="Arial"/>
              </a:rPr>
              <a:t>. tekort bij aanmelding. </a:t>
            </a:r>
            <a:endParaRPr lang="en-US" sz="2400" dirty="0">
              <a:latin typeface="Trebuchet MS" panose="020B0703020202090204" pitchFamily="34" charset="0"/>
              <a:cs typeface="Arial"/>
            </a:endParaRPr>
          </a:p>
          <a:p>
            <a:pPr>
              <a:spcBef>
                <a:spcPts val="0"/>
              </a:spcBef>
            </a:pPr>
            <a:r>
              <a:rPr lang="nl-NL" sz="2400" dirty="0">
                <a:latin typeface="Trebuchet MS" panose="020B0703020202090204" pitchFamily="34" charset="0"/>
                <a:cs typeface="Arial"/>
              </a:rPr>
              <a:t>Voldoende lichamelijk en psychisch gezond</a:t>
            </a:r>
          </a:p>
          <a:p>
            <a:pPr>
              <a:spcBef>
                <a:spcPts val="0"/>
              </a:spcBef>
            </a:pPr>
            <a:r>
              <a:rPr lang="nl-NL" sz="2400" dirty="0">
                <a:latin typeface="Trebuchet MS" panose="020B0703020202090204" pitchFamily="34" charset="0"/>
                <a:cs typeface="Arial"/>
              </a:rPr>
              <a:t>Improvisatievermogen en sociale vaardigheden. </a:t>
            </a:r>
            <a:endParaRPr lang="en-US" sz="2400" dirty="0">
              <a:latin typeface="Trebuchet MS" panose="020B0703020202090204" pitchFamily="34" charset="0"/>
              <a:cs typeface="Arial"/>
            </a:endParaRPr>
          </a:p>
          <a:p>
            <a:pPr>
              <a:spcBef>
                <a:spcPts val="0"/>
              </a:spcBef>
            </a:pPr>
            <a:r>
              <a:rPr lang="nl-NL" sz="2400" dirty="0">
                <a:latin typeface="Trebuchet MS" panose="020B0703020202090204" pitchFamily="34" charset="0"/>
                <a:cs typeface="Arial"/>
              </a:rPr>
              <a:t>Je beheerst de instructietaal van het land op B2 niveau. </a:t>
            </a:r>
            <a:endParaRPr lang="en-US" sz="2400" dirty="0">
              <a:latin typeface="Trebuchet MS" panose="020B0703020202090204" pitchFamily="34" charset="0"/>
              <a:cs typeface="Arial"/>
            </a:endParaRPr>
          </a:p>
          <a:p>
            <a:pPr>
              <a:spcBef>
                <a:spcPts val="0"/>
              </a:spcBef>
            </a:pPr>
            <a:r>
              <a:rPr lang="nl-NL" sz="2400" dirty="0">
                <a:latin typeface="Trebuchet MS" panose="020B0703020202090204" pitchFamily="34" charset="0"/>
                <a:cs typeface="Arial"/>
              </a:rPr>
              <a:t>Je hebt een realistische planning. </a:t>
            </a:r>
            <a:endParaRPr lang="en-US" sz="2400" dirty="0">
              <a:latin typeface="Trebuchet MS" panose="020B0703020202090204" pitchFamily="34" charset="0"/>
              <a:cs typeface="Arial"/>
            </a:endParaRPr>
          </a:p>
          <a:p>
            <a:pPr>
              <a:spcBef>
                <a:spcPts val="0"/>
              </a:spcBef>
            </a:pPr>
            <a:endParaRPr lang="en-US" sz="2400" dirty="0">
              <a:latin typeface="Trebuchet MS" panose="020B0703020202090204" pitchFamily="34" charset="0"/>
              <a:cs typeface="Arial"/>
            </a:endParaRPr>
          </a:p>
          <a:p>
            <a:pPr>
              <a:spcBef>
                <a:spcPts val="0"/>
              </a:spcBef>
            </a:pPr>
            <a:r>
              <a:rPr lang="nl-NL" sz="2400" dirty="0">
                <a:latin typeface="Trebuchet MS" panose="020B0703020202090204" pitchFamily="34" charset="0"/>
                <a:cs typeface="Arial"/>
              </a:rPr>
              <a:t>We doen dossieronderzoek en overleggen met jouw studiecoach, schoolopleider</a:t>
            </a:r>
            <a:endParaRPr lang="en-US" sz="2400" dirty="0">
              <a:latin typeface="Trebuchet MS" panose="020B0703020202090204" pitchFamily="34" charset="0"/>
              <a:cs typeface="Arial"/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252477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06220D-D96B-BC38-0BAE-E65BF6F0D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938" y="-141402"/>
            <a:ext cx="8058375" cy="904973"/>
          </a:xfrm>
        </p:spPr>
        <p:txBody>
          <a:bodyPr/>
          <a:lstStyle/>
          <a:p>
            <a:r>
              <a:rPr lang="nl-NL" dirty="0"/>
              <a:t>Wat moet je nu al regelen?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99AA22B-630B-7851-3CD3-E264AC6FE5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1974" y="923827"/>
            <a:ext cx="9012025" cy="5457786"/>
          </a:xfrm>
        </p:spPr>
        <p:txBody>
          <a:bodyPr/>
          <a:lstStyle/>
          <a:p>
            <a:r>
              <a:rPr lang="nl-NL" dirty="0"/>
              <a:t>Gesprek met jouw studiecoach </a:t>
            </a:r>
          </a:p>
          <a:p>
            <a:r>
              <a:rPr lang="nl-NL" dirty="0"/>
              <a:t>Check de voorwaarden. Wees eerlijk naar jezelf! </a:t>
            </a:r>
          </a:p>
          <a:p>
            <a:r>
              <a:rPr lang="nl-NL" dirty="0"/>
              <a:t>Opgeven met het opgaveformulier voor 30 maart</a:t>
            </a:r>
          </a:p>
          <a:p>
            <a:r>
              <a:rPr lang="nl-NL" dirty="0"/>
              <a:t>Bereid je voor: wat wil je leren, waarom kun je dat beter leren in het buitenland, hoe past de buitenlandstage in jouw leerroute? </a:t>
            </a:r>
          </a:p>
          <a:p>
            <a:r>
              <a:rPr lang="nl-NL" dirty="0"/>
              <a:t>Maak al een eerste inschatting van de kosten </a:t>
            </a:r>
          </a:p>
          <a:p>
            <a:r>
              <a:rPr lang="nl-NL" dirty="0"/>
              <a:t>Gesprek plannen met de coördinator internationalisering (Ester Tuenter, mag in </a:t>
            </a:r>
            <a:r>
              <a:rPr lang="nl-NL" dirty="0" err="1"/>
              <a:t>meertallen</a:t>
            </a:r>
            <a:r>
              <a:rPr lang="nl-NL"/>
              <a:t> in week 10 of 11). </a:t>
            </a:r>
            <a:endParaRPr lang="nl-NL" dirty="0"/>
          </a:p>
          <a:p>
            <a:r>
              <a:rPr lang="nl-NL" dirty="0"/>
              <a:t>Neem je wens mee in de sollicitatiegesprekken</a:t>
            </a:r>
          </a:p>
        </p:txBody>
      </p:sp>
    </p:spTree>
    <p:extLst>
      <p:ext uri="{BB962C8B-B14F-4D97-AF65-F5344CB8AC3E}">
        <p14:creationId xmlns:p14="http://schemas.microsoft.com/office/powerpoint/2010/main" val="12156934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B39001-2974-2761-8DB7-C70DE659E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nl-NL" dirty="0"/>
            </a:br>
            <a:r>
              <a:rPr lang="nl-NL" dirty="0"/>
              <a:t>Nog vragen? </a:t>
            </a: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66526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dirty="0"/>
              <a:t>Stage DR3</a:t>
            </a:r>
            <a:endParaRPr dirty="0"/>
          </a:p>
        </p:txBody>
      </p:sp>
      <p:sp>
        <p:nvSpPr>
          <p:cNvPr id="71" name="Google Shape;71;p15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●"/>
            </a:pPr>
            <a:r>
              <a:rPr lang="nl-NL" dirty="0"/>
              <a:t>Werkplekstage 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endParaRPr lang="nl-NL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-NL" dirty="0"/>
              <a:t>Stage van een jaar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endParaRPr lang="nl-NL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-NL" dirty="0"/>
              <a:t>45 dagen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endParaRPr lang="nl-NL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-NL" dirty="0"/>
              <a:t>Zo gewenst en in overleg 5 dagen achtereen 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endParaRPr lang="nl-NL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-NL" dirty="0"/>
              <a:t>15 </a:t>
            </a:r>
            <a:r>
              <a:rPr lang="nl-NL" dirty="0" err="1"/>
              <a:t>ects</a:t>
            </a:r>
            <a:endParaRPr dirty="0"/>
          </a:p>
          <a:p>
            <a:pPr marL="45720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lang="nl-N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dirty="0"/>
              <a:t>Stage DV3</a:t>
            </a:r>
            <a:endParaRPr dirty="0"/>
          </a:p>
        </p:txBody>
      </p:sp>
      <p:sp>
        <p:nvSpPr>
          <p:cNvPr id="78" name="Google Shape;78;p16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11150" algn="l" rtl="0">
              <a:spcBef>
                <a:spcPts val="0"/>
              </a:spcBef>
              <a:spcAft>
                <a:spcPts val="0"/>
              </a:spcAft>
              <a:buSzPts val="1900"/>
              <a:buChar char="•"/>
            </a:pPr>
            <a:r>
              <a:rPr lang="nl-NL" sz="1900" dirty="0"/>
              <a:t>Werkplekstage</a:t>
            </a:r>
            <a:endParaRPr sz="1900" dirty="0"/>
          </a:p>
          <a:p>
            <a:pPr marL="742950" lvl="1" indent="-292100" algn="l" rtl="0">
              <a:spcBef>
                <a:spcPts val="0"/>
              </a:spcBef>
              <a:spcAft>
                <a:spcPts val="0"/>
              </a:spcAft>
              <a:buSzPts val="1900"/>
              <a:buChar char="•"/>
            </a:pPr>
            <a:r>
              <a:rPr lang="nl-NL" sz="1900" dirty="0"/>
              <a:t>Blok 1 en 2</a:t>
            </a:r>
            <a:endParaRPr sz="1900" dirty="0"/>
          </a:p>
          <a:p>
            <a:pPr marL="742950" lvl="1" indent="-292100" algn="l" rtl="0">
              <a:spcBef>
                <a:spcPts val="0"/>
              </a:spcBef>
              <a:spcAft>
                <a:spcPts val="0"/>
              </a:spcAft>
              <a:buSzPts val="1900"/>
              <a:buChar char="•"/>
            </a:pPr>
            <a:r>
              <a:rPr lang="nl-NL" sz="1900" dirty="0"/>
              <a:t>Minimaal 22 dagen</a:t>
            </a:r>
          </a:p>
          <a:p>
            <a:pPr marL="742950" lvl="1" indent="-292100" algn="l" rtl="0">
              <a:spcBef>
                <a:spcPts val="0"/>
              </a:spcBef>
              <a:spcAft>
                <a:spcPts val="0"/>
              </a:spcAft>
              <a:buSzPts val="1900"/>
              <a:buChar char="•"/>
            </a:pPr>
            <a:endParaRPr lang="nl-NL" sz="1900" dirty="0"/>
          </a:p>
          <a:p>
            <a:pPr marL="742950" lvl="1" indent="-292100" algn="l" rtl="0">
              <a:spcBef>
                <a:spcPts val="0"/>
              </a:spcBef>
              <a:spcAft>
                <a:spcPts val="0"/>
              </a:spcAft>
              <a:buSzPts val="1900"/>
              <a:buChar char="•"/>
            </a:pPr>
            <a:endParaRPr lang="nl-NL" sz="1900" dirty="0"/>
          </a:p>
          <a:p>
            <a:pPr marL="450850" lvl="1" indent="0" algn="l" rtl="0">
              <a:spcBef>
                <a:spcPts val="0"/>
              </a:spcBef>
              <a:spcAft>
                <a:spcPts val="0"/>
              </a:spcAft>
              <a:buSzPts val="1900"/>
              <a:buNone/>
            </a:pPr>
            <a:r>
              <a:rPr lang="nl-NL" sz="1900" dirty="0"/>
              <a:t>Eindstage</a:t>
            </a:r>
          </a:p>
          <a:p>
            <a:pPr marL="793750" lvl="1">
              <a:spcBef>
                <a:spcPts val="0"/>
              </a:spcBef>
              <a:buSzPts val="1900"/>
            </a:pPr>
            <a:r>
              <a:rPr lang="nl-NL" sz="1900" dirty="0"/>
              <a:t>Blok 3 en 4</a:t>
            </a:r>
          </a:p>
          <a:p>
            <a:pPr marL="793750" lvl="1">
              <a:spcBef>
                <a:spcPts val="0"/>
              </a:spcBef>
              <a:buSzPts val="1900"/>
            </a:pPr>
            <a:r>
              <a:rPr lang="nl-NL" sz="1900" dirty="0"/>
              <a:t>Minimaal 40 dagen</a:t>
            </a:r>
          </a:p>
          <a:p>
            <a:pPr marL="793750" lvl="1">
              <a:spcBef>
                <a:spcPts val="0"/>
              </a:spcBef>
              <a:buSzPts val="1900"/>
            </a:pPr>
            <a:r>
              <a:rPr lang="nl-NL" sz="1900" dirty="0"/>
              <a:t>Waarvan 10 dagen achtereen</a:t>
            </a:r>
          </a:p>
          <a:p>
            <a:pPr marL="31750" lvl="1" indent="0" algn="l" rtl="0">
              <a:spcBef>
                <a:spcPts val="480"/>
              </a:spcBef>
              <a:spcAft>
                <a:spcPts val="0"/>
              </a:spcAft>
              <a:buSzPts val="1900"/>
              <a:buNone/>
            </a:pPr>
            <a:endParaRPr lang="nl-NL" sz="1900" dirty="0"/>
          </a:p>
          <a:p>
            <a:pPr marL="457200" lvl="1" indent="-425450" algn="l" rtl="0">
              <a:spcBef>
                <a:spcPts val="480"/>
              </a:spcBef>
              <a:spcAft>
                <a:spcPts val="0"/>
              </a:spcAft>
              <a:buSzPts val="1900"/>
              <a:buChar char="•"/>
            </a:pPr>
            <a:r>
              <a:rPr lang="nl-NL" sz="1900" dirty="0"/>
              <a:t>DV3-studenten mogen de werkplek- en eindstage op dezelfde school doen, (dan wel in verschillende groepen) maar dat hoeft niet</a:t>
            </a:r>
            <a:endParaRPr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"/>
          <p:cNvSpPr txBox="1">
            <a:spLocks noGrp="1"/>
          </p:cNvSpPr>
          <p:nvPr>
            <p:ph type="title"/>
          </p:nvPr>
        </p:nvSpPr>
        <p:spPr>
          <a:xfrm>
            <a:off x="395536" y="514698"/>
            <a:ext cx="7272808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95D7"/>
              </a:buClr>
              <a:buSzPts val="3800"/>
              <a:buFont typeface="Trebuchet MS"/>
              <a:buNone/>
            </a:pPr>
            <a:r>
              <a:rPr lang="nl-NL"/>
              <a:t>  Voorwaarden werkplekstage</a:t>
            </a:r>
            <a:endParaRPr/>
          </a:p>
        </p:txBody>
      </p:sp>
      <p:sp>
        <p:nvSpPr>
          <p:cNvPr id="80" name="Google Shape;80;p4"/>
          <p:cNvSpPr txBox="1">
            <a:spLocks noGrp="1"/>
          </p:cNvSpPr>
          <p:nvPr>
            <p:ph type="body" idx="1"/>
          </p:nvPr>
        </p:nvSpPr>
        <p:spPr>
          <a:xfrm>
            <a:off x="673100" y="1398588"/>
            <a:ext cx="7787332" cy="4694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096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rebuchet MS"/>
              <a:buNone/>
            </a:pPr>
            <a:endParaRPr lang="nl-NL" sz="2400" dirty="0"/>
          </a:p>
          <a:p>
            <a:pPr marL="6096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rebuchet MS"/>
              <a:buNone/>
            </a:pPr>
            <a:r>
              <a:rPr lang="nl-NL" sz="2400" dirty="0"/>
              <a:t>Om toegelaten te worden tot de werkplekstage</a:t>
            </a:r>
            <a:endParaRPr dirty="0"/>
          </a:p>
          <a:p>
            <a:pPr marL="6096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rebuchet MS"/>
              <a:buNone/>
            </a:pPr>
            <a:r>
              <a:rPr lang="nl-NL" sz="2400" dirty="0"/>
              <a:t>dient de student:</a:t>
            </a:r>
            <a:endParaRPr dirty="0"/>
          </a:p>
          <a:p>
            <a:pPr marL="6096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rebuchet MS"/>
              <a:buNone/>
            </a:pPr>
            <a:endParaRPr sz="2400" dirty="0"/>
          </a:p>
          <a:p>
            <a:pPr marL="609600" lvl="0" indent="-6096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400"/>
              <a:buFont typeface="Trebuchet MS"/>
              <a:buAutoNum type="arabicPeriod"/>
            </a:pPr>
            <a:r>
              <a:rPr lang="nl-NL" sz="2400" dirty="0"/>
              <a:t>Alle voorgaande stages met minimaal een voldoende afgesloten</a:t>
            </a:r>
            <a:endParaRPr dirty="0"/>
          </a:p>
          <a:p>
            <a:pPr marL="609600" indent="-609600">
              <a:lnSpc>
                <a:spcPct val="90000"/>
              </a:lnSpc>
              <a:spcBef>
                <a:spcPts val="480"/>
              </a:spcBef>
              <a:buSzPts val="2400"/>
              <a:buFont typeface="Trebuchet MS"/>
              <a:buAutoNum type="arabicPeriod"/>
            </a:pPr>
            <a:r>
              <a:rPr lang="nl-NL" sz="2400" dirty="0"/>
              <a:t>VOG (kosten gaan via het bestuur stageschool)</a:t>
            </a:r>
            <a:endParaRPr dirty="0"/>
          </a:p>
          <a:p>
            <a:pPr marL="609600" lvl="0" indent="-4572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400"/>
              <a:buFont typeface="Trebuchet MS"/>
              <a:buNone/>
            </a:pPr>
            <a:endParaRPr sz="2400" dirty="0"/>
          </a:p>
          <a:p>
            <a:pPr marL="0" lvl="0" indent="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SzPts val="2400"/>
              <a:buFont typeface="Trebuchet MS"/>
              <a:buNone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9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/>
              <a:t>Solliciteren</a:t>
            </a:r>
            <a:endParaRPr/>
          </a:p>
        </p:txBody>
      </p:sp>
      <p:sp>
        <p:nvSpPr>
          <p:cNvPr id="99" name="Google Shape;99;p19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r>
              <a:rPr lang="nl-NL" sz="2400"/>
              <a:t>Informatie naar scholen</a:t>
            </a:r>
            <a:endParaRPr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r>
              <a:rPr lang="nl-NL" sz="2400"/>
              <a:t>Sollicitatieprocedure</a:t>
            </a:r>
            <a:endParaRPr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r>
              <a:rPr lang="nl-NL" sz="2400"/>
              <a:t>Bereikbaarheid stagebureau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Sollicitatieprocedure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>
              <a:spcBef>
                <a:spcPts val="480"/>
              </a:spcBef>
              <a:buSzPts val="2400"/>
            </a:pPr>
            <a:r>
              <a:rPr lang="nl-NL" dirty="0"/>
              <a:t>Iedereen solliciteert: 1e ronde </a:t>
            </a:r>
            <a:r>
              <a:rPr lang="nl-NL" b="1" dirty="0">
                <a:solidFill>
                  <a:srgbClr val="FF0000"/>
                </a:solidFill>
              </a:rPr>
              <a:t>2</a:t>
            </a:r>
            <a:r>
              <a:rPr lang="nl-NL" dirty="0"/>
              <a:t> brieven met cv naar opleidingsscholen. </a:t>
            </a:r>
          </a:p>
          <a:p>
            <a:pPr marL="342900">
              <a:spcBef>
                <a:spcPts val="480"/>
              </a:spcBef>
              <a:buSzPts val="2400"/>
            </a:pPr>
            <a:r>
              <a:rPr lang="nl-NL" dirty="0"/>
              <a:t>Overzicht beschikbare plaatsen op #ISOP onder werkplek, </a:t>
            </a:r>
            <a:r>
              <a:rPr lang="nl-NL" dirty="0" err="1"/>
              <a:t>lio</a:t>
            </a:r>
            <a:r>
              <a:rPr lang="nl-NL" dirty="0"/>
              <a:t>- en eindstagevacatures. </a:t>
            </a:r>
          </a:p>
          <a:p>
            <a:pPr marL="342900" lvl="0">
              <a:spcBef>
                <a:spcPts val="480"/>
              </a:spcBef>
              <a:buSzPts val="2400"/>
            </a:pPr>
            <a:r>
              <a:rPr lang="nl-NL" dirty="0"/>
              <a:t>Er zijn ook vacatures in het speciaal (basis-)onderwijs, zie curriculumgids</a:t>
            </a:r>
          </a:p>
          <a:p>
            <a:pPr marL="342900" lvl="0">
              <a:spcBef>
                <a:spcPts val="480"/>
              </a:spcBef>
              <a:buSzPts val="2400"/>
            </a:pPr>
            <a:r>
              <a:rPr lang="nl-NL" dirty="0">
                <a:solidFill>
                  <a:schemeClr val="tx1"/>
                </a:solidFill>
              </a:rPr>
              <a:t>25 maart: Vernieuwingsscholen (Jenaplan, Montessori, SO )&gt; (facultatieve) voorlichting </a:t>
            </a:r>
          </a:p>
          <a:p>
            <a:pPr marL="342900" lvl="0">
              <a:spcBef>
                <a:spcPts val="480"/>
              </a:spcBef>
              <a:buSzPts val="2400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0512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1"/>
          <p:cNvSpPr txBox="1">
            <a:spLocks noGrp="1"/>
          </p:cNvSpPr>
          <p:nvPr>
            <p:ph type="title"/>
          </p:nvPr>
        </p:nvSpPr>
        <p:spPr>
          <a:xfrm>
            <a:off x="778556" y="476387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dirty="0"/>
              <a:t>Sollicitatieprocedure</a:t>
            </a:r>
            <a:endParaRPr dirty="0"/>
          </a:p>
        </p:txBody>
      </p:sp>
      <p:sp>
        <p:nvSpPr>
          <p:cNvPr id="115" name="Google Shape;115;p21"/>
          <p:cNvSpPr txBox="1">
            <a:spLocks noGrp="1"/>
          </p:cNvSpPr>
          <p:nvPr>
            <p:ph type="body" idx="1"/>
          </p:nvPr>
        </p:nvSpPr>
        <p:spPr>
          <a:xfrm>
            <a:off x="778555" y="1197655"/>
            <a:ext cx="7875587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>
              <a:lnSpc>
                <a:spcPct val="80000"/>
              </a:lnSpc>
              <a:spcBef>
                <a:spcPts val="0"/>
              </a:spcBef>
              <a:buSzPts val="1900"/>
            </a:pPr>
            <a:r>
              <a:rPr lang="nl-NL" sz="2000"/>
              <a:t>Solliciteren vanaf 2 april tot en met 10 april 2026.</a:t>
            </a:r>
          </a:p>
          <a:p>
            <a:pPr marL="342900" lvl="0">
              <a:lnSpc>
                <a:spcPct val="80000"/>
              </a:lnSpc>
              <a:spcBef>
                <a:spcPts val="380"/>
              </a:spcBef>
              <a:buSzPts val="1900"/>
            </a:pPr>
            <a:r>
              <a:rPr lang="nl-NL" sz="2000"/>
              <a:t>Vaste week voor de sollicitatiegesprekken week 20/21 11 mei tot en met 18 mei 2026.</a:t>
            </a:r>
          </a:p>
          <a:p>
            <a:pPr marL="342900" lvl="0">
              <a:lnSpc>
                <a:spcPct val="80000"/>
              </a:lnSpc>
              <a:spcBef>
                <a:spcPts val="380"/>
              </a:spcBef>
              <a:buSzPts val="1900"/>
            </a:pPr>
            <a:r>
              <a:rPr lang="nl-NL" sz="2000"/>
              <a:t>In week 21 op 19 mei geven de scholen aan de studenten </a:t>
            </a:r>
            <a:r>
              <a:rPr lang="nl-NL" sz="2000" dirty="0"/>
              <a:t>door wie er welkom zijn.</a:t>
            </a:r>
          </a:p>
          <a:p>
            <a:pPr marL="342900" lvl="0">
              <a:lnSpc>
                <a:spcPct val="80000"/>
              </a:lnSpc>
              <a:spcBef>
                <a:spcPts val="380"/>
              </a:spcBef>
              <a:buSzPts val="1900"/>
            </a:pPr>
            <a:r>
              <a:rPr lang="nl-NL" sz="2000"/>
              <a:t>Student geeft op 20 mei aan de opleidingsschool door waar hij/zij graag hun werkplek- of </a:t>
            </a:r>
            <a:r>
              <a:rPr lang="nl-NL" sz="2000" err="1"/>
              <a:t>liostage</a:t>
            </a:r>
            <a:r>
              <a:rPr lang="nl-NL" sz="2000" dirty="0"/>
              <a:t> wil gaan doen.</a:t>
            </a:r>
          </a:p>
          <a:p>
            <a:pPr marL="342900" lvl="0">
              <a:lnSpc>
                <a:spcPct val="80000"/>
              </a:lnSpc>
              <a:spcBef>
                <a:spcPts val="380"/>
              </a:spcBef>
              <a:buSzPts val="1900"/>
            </a:pPr>
            <a:r>
              <a:rPr lang="nl-NL" sz="2000"/>
              <a:t>Scholen geven in week 21, op 21 of 22 mei 2026 door aan het </a:t>
            </a:r>
            <a:r>
              <a:rPr lang="nl-NL" sz="2000" dirty="0"/>
              <a:t>stagebureau wie ze hebben aangenomen.</a:t>
            </a:r>
          </a:p>
          <a:p>
            <a:pPr marL="342900" lvl="0">
              <a:lnSpc>
                <a:spcPct val="80000"/>
              </a:lnSpc>
              <a:spcBef>
                <a:spcPts val="380"/>
              </a:spcBef>
              <a:buSzPts val="1900"/>
            </a:pPr>
            <a:r>
              <a:rPr lang="nl-NL" sz="2000" dirty="0"/>
              <a:t>Stagebureau zorgt ervoor dat de overzichten weer zijn bijgewerkt voor de tweede ronde.</a:t>
            </a:r>
          </a:p>
          <a:p>
            <a:pPr marL="342900">
              <a:lnSpc>
                <a:spcPct val="80000"/>
              </a:lnSpc>
              <a:spcBef>
                <a:spcPts val="380"/>
              </a:spcBef>
              <a:buSzPts val="1900"/>
            </a:pPr>
            <a:r>
              <a:rPr lang="nl-NL" sz="2000"/>
              <a:t>Week 23 vanaf 1 juni 2026 start de tweede ronde. Voor </a:t>
            </a:r>
            <a:r>
              <a:rPr lang="nl-NL" sz="2000" dirty="0"/>
              <a:t>studenten die dan nog geen plaats hebben kunnen verder gaan met solliciteren.</a:t>
            </a:r>
          </a:p>
          <a:p>
            <a:pPr marL="342900" lvl="0">
              <a:lnSpc>
                <a:spcPct val="80000"/>
              </a:lnSpc>
              <a:spcBef>
                <a:spcPts val="380"/>
              </a:spcBef>
              <a:buSzPts val="1900"/>
            </a:pPr>
            <a:endParaRPr lang="nl-NL" sz="2000" dirty="0"/>
          </a:p>
          <a:p>
            <a:pPr marL="342900">
              <a:lnSpc>
                <a:spcPct val="80000"/>
              </a:lnSpc>
              <a:spcBef>
                <a:spcPts val="380"/>
              </a:spcBef>
              <a:buSzPts val="1900"/>
            </a:pPr>
            <a:r>
              <a:rPr lang="nl-NL" sz="2000" i="1" dirty="0"/>
              <a:t>Drie keer gesolliciteerd en nog geen stageplek? Neem contact op met je </a:t>
            </a:r>
            <a:r>
              <a:rPr lang="nl-NL" sz="2000" i="1" u="sng" dirty="0"/>
              <a:t>studiecoach</a:t>
            </a:r>
            <a:r>
              <a:rPr lang="nl-NL" sz="2000" i="1" dirty="0"/>
              <a:t>. Samen bespreek je waar je aan kunt werken/wat jou kan helpen. Ook het stagebureau kan met je meekijken op welke scholen je kunt solliciteren</a:t>
            </a:r>
          </a:p>
          <a:p>
            <a:pPr marL="342900" lvl="0">
              <a:lnSpc>
                <a:spcPct val="80000"/>
              </a:lnSpc>
              <a:spcBef>
                <a:spcPts val="380"/>
              </a:spcBef>
              <a:buSzPts val="1900"/>
            </a:pPr>
            <a:endParaRPr lang="nl-NL" sz="2000" dirty="0"/>
          </a:p>
          <a:p>
            <a:pPr marL="342900" lvl="0">
              <a:lnSpc>
                <a:spcPct val="80000"/>
              </a:lnSpc>
              <a:spcBef>
                <a:spcPts val="380"/>
              </a:spcBef>
              <a:buSzPts val="1900"/>
            </a:pPr>
            <a:endParaRPr lang="nl-NL" sz="1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2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/>
              <a:t>Solliciteren</a:t>
            </a:r>
            <a:endParaRPr/>
          </a:p>
        </p:txBody>
      </p:sp>
      <p:sp>
        <p:nvSpPr>
          <p:cNvPr id="122" name="Google Shape;122;p22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>
              <a:spcBef>
                <a:spcPts val="0"/>
              </a:spcBef>
              <a:buSzPts val="2600"/>
            </a:pPr>
            <a:r>
              <a:rPr lang="nl-NL" sz="2600" dirty="0"/>
              <a:t>Hoe schrijf je een goede sollicitatiebrief? Zie </a:t>
            </a:r>
            <a:r>
              <a:rPr lang="nl-NL" sz="2600" dirty="0" err="1"/>
              <a:t>powerpoint</a:t>
            </a:r>
            <a:r>
              <a:rPr lang="nl-NL" sz="2600" dirty="0"/>
              <a:t>: praktijkinformatie/</a:t>
            </a:r>
            <a:r>
              <a:rPr lang="nl-NL" sz="2600" dirty="0" err="1"/>
              <a:t>isop.nl</a:t>
            </a:r>
            <a:br>
              <a:rPr lang="nl-NL" sz="2600" dirty="0">
                <a:latin typeface="Trebuchet MS" panose="020B0603020202020204" pitchFamily="34" charset="0"/>
                <a:ea typeface="Consolas"/>
                <a:cs typeface="Consolas"/>
              </a:rPr>
            </a:br>
            <a:endParaRPr dirty="0">
              <a:latin typeface="Trebuchet MS" panose="020B0603020202020204" pitchFamily="34" charset="0"/>
            </a:endParaRPr>
          </a:p>
          <a:p>
            <a:pPr marL="342900">
              <a:spcBef>
                <a:spcPts val="520"/>
              </a:spcBef>
              <a:buSzPts val="2600"/>
            </a:pPr>
            <a:r>
              <a:rPr lang="nl-NL" sz="2600" dirty="0"/>
              <a:t>Hoe voer ik een goed sollicitatiegesprek? </a:t>
            </a:r>
            <a:br>
              <a:rPr lang="nl-NL" sz="2600" dirty="0">
                <a:latin typeface="Trebuchet MS" panose="020B0603020202020204" pitchFamily="34" charset="0"/>
              </a:rPr>
            </a:br>
            <a:r>
              <a:rPr lang="nl-NL" sz="2600" dirty="0"/>
              <a:t>De sollicitatiegesprekken gaan volgens de STARR methode, deze staat onder werkplek, </a:t>
            </a:r>
            <a:r>
              <a:rPr lang="nl-NL" sz="2600" dirty="0" err="1"/>
              <a:t>lio</a:t>
            </a:r>
            <a:r>
              <a:rPr lang="nl-NL" sz="2600" dirty="0"/>
              <a:t>- en eindstagevacatures</a:t>
            </a:r>
            <a:endParaRPr lang="nl-NL" sz="2600" dirty="0">
              <a:latin typeface="Trebuchet MS" panose="020B0603020202020204" pitchFamily="34" charset="0"/>
            </a:endParaRPr>
          </a:p>
          <a:p>
            <a:pPr marL="34290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lang="nl-NL" sz="2600" dirty="0">
              <a:highlight>
                <a:srgbClr val="FFFF00"/>
              </a:highlight>
            </a:endParaRPr>
          </a:p>
        </p:txBody>
      </p:sp>
      <p:sp>
        <p:nvSpPr>
          <p:cNvPr id="2" name="Explosie 1 1">
            <a:extLst>
              <a:ext uri="{FF2B5EF4-FFF2-40B4-BE49-F238E27FC236}">
                <a16:creationId xmlns:a16="http://schemas.microsoft.com/office/drawing/2014/main" id="{CB435F9C-387E-9FDB-B578-A74C2713002D}"/>
              </a:ext>
            </a:extLst>
          </p:cNvPr>
          <p:cNvSpPr/>
          <p:nvPr/>
        </p:nvSpPr>
        <p:spPr>
          <a:xfrm>
            <a:off x="6738257" y="-631144"/>
            <a:ext cx="3145971" cy="2318657"/>
          </a:xfrm>
          <a:prstGeom prst="irregularSeal1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b="1" dirty="0">
                <a:solidFill>
                  <a:schemeClr val="tx1"/>
                </a:solidFill>
                <a:latin typeface="Trebuchet MS" panose="020B0703020202090204" pitchFamily="34" charset="0"/>
              </a:rPr>
              <a:t>CV in CANVA?</a:t>
            </a:r>
          </a:p>
          <a:p>
            <a:pPr algn="ctr"/>
            <a:r>
              <a:rPr lang="nl-NL" b="1" dirty="0">
                <a:solidFill>
                  <a:schemeClr val="tx1"/>
                </a:solidFill>
                <a:latin typeface="Trebuchet MS" panose="020B0703020202090204" pitchFamily="34" charset="0"/>
              </a:rPr>
              <a:t>Pas op &gt; Spam!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Aangepast ontwerp">
  <a:themeElements>
    <a:clrScheme name="Aangepast 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82e68f2-a825-47fe-942f-645179b97d06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D4A0C7416F99448A6FBC2806CF6126" ma:contentTypeVersion="16" ma:contentTypeDescription="Een nieuw document maken." ma:contentTypeScope="" ma:versionID="f3b4f310e373f5b8eac8b188dbe07e61">
  <xsd:schema xmlns:xsd="http://www.w3.org/2001/XMLSchema" xmlns:xs="http://www.w3.org/2001/XMLSchema" xmlns:p="http://schemas.microsoft.com/office/2006/metadata/properties" xmlns:ns2="482e68f2-a825-47fe-942f-645179b97d06" xmlns:ns3="f0bbb85a-719a-4743-88d2-01dc7aa508eb" targetNamespace="http://schemas.microsoft.com/office/2006/metadata/properties" ma:root="true" ma:fieldsID="cb0db27fa56e50fa75a35053af33e634" ns2:_="" ns3:_="">
    <xsd:import namespace="482e68f2-a825-47fe-942f-645179b97d06"/>
    <xsd:import namespace="f0bbb85a-719a-4743-88d2-01dc7aa508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2e68f2-a825-47fe-942f-645179b97d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4dd16f31-e6cd-40e5-b524-3fbf5cb652e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bbb85a-719a-4743-88d2-01dc7aa508eb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15CD460-7841-4C03-9425-F529AB993BFD}">
  <ds:schemaRefs>
    <ds:schemaRef ds:uri="http://schemas.microsoft.com/office/2006/metadata/properties"/>
    <ds:schemaRef ds:uri="http://schemas.microsoft.com/office/infopath/2007/PartnerControls"/>
    <ds:schemaRef ds:uri="482e68f2-a825-47fe-942f-645179b97d06"/>
  </ds:schemaRefs>
</ds:datastoreItem>
</file>

<file path=customXml/itemProps2.xml><?xml version="1.0" encoding="utf-8"?>
<ds:datastoreItem xmlns:ds="http://schemas.openxmlformats.org/officeDocument/2006/customXml" ds:itemID="{BC95460E-B91E-4B68-B4A5-5EBAAC620D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2e68f2-a825-47fe-942f-645179b97d06"/>
    <ds:schemaRef ds:uri="f0bbb85a-719a-4743-88d2-01dc7aa508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4ECF74E-7578-416F-BFB6-843137371B6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1231</Words>
  <Application>Microsoft Macintosh PowerPoint</Application>
  <PresentationFormat>Diavoorstelling (4:3)</PresentationFormat>
  <Paragraphs>179</Paragraphs>
  <Slides>28</Slides>
  <Notes>18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28</vt:i4>
      </vt:variant>
    </vt:vector>
  </HeadingPairs>
  <TitlesOfParts>
    <vt:vector size="32" baseType="lpstr">
      <vt:lpstr>Arial</vt:lpstr>
      <vt:lpstr>Calibri</vt:lpstr>
      <vt:lpstr>Trebuchet MS</vt:lpstr>
      <vt:lpstr>Aangepast ontwerp</vt:lpstr>
      <vt:lpstr>Voorlichting aan DT2 over DT3</vt:lpstr>
      <vt:lpstr>Inhoud</vt:lpstr>
      <vt:lpstr>Stage DR3</vt:lpstr>
      <vt:lpstr>Stage DV3</vt:lpstr>
      <vt:lpstr>  Voorwaarden werkplekstage</vt:lpstr>
      <vt:lpstr>Solliciteren</vt:lpstr>
      <vt:lpstr>Sollicitatieprocedure </vt:lpstr>
      <vt:lpstr>Sollicitatieprocedure</vt:lpstr>
      <vt:lpstr>Solliciteren</vt:lpstr>
      <vt:lpstr>Op welke vacature reageer ik?</vt:lpstr>
      <vt:lpstr>Op welke vacature reageer ik?</vt:lpstr>
      <vt:lpstr>In het sollicitatiegesprek</vt:lpstr>
      <vt:lpstr>Zelf een plaats?</vt:lpstr>
      <vt:lpstr>Stage &gt; werk:</vt:lpstr>
      <vt:lpstr>Vinden, binden, boeien</vt:lpstr>
      <vt:lpstr>Stage lopen op je werkplek</vt:lpstr>
      <vt:lpstr>Bereikbaarheid stagebureau</vt:lpstr>
      <vt:lpstr>Voorlichting DT2</vt:lpstr>
      <vt:lpstr>Mogelijkheden</vt:lpstr>
      <vt:lpstr>Bijzondere stage/vrije module</vt:lpstr>
      <vt:lpstr>Mogelijkheden van bijzondere stages/vrije module</vt:lpstr>
      <vt:lpstr>Mogelijkheden voor een korte  buitenlandervaring </vt:lpstr>
      <vt:lpstr>Buitenlandstage </vt:lpstr>
      <vt:lpstr> Waarom een buitenlandstage </vt:lpstr>
      <vt:lpstr>Waarheen?</vt:lpstr>
      <vt:lpstr>Voorwaarden</vt:lpstr>
      <vt:lpstr>Wat moet je nu al regelen?</vt:lpstr>
      <vt:lpstr> Nog vragen?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Voorlichting DR2/DV1</dc:title>
  <dc:creator>Leslie Wal</dc:creator>
  <cp:lastModifiedBy>Carolien van Riswijk</cp:lastModifiedBy>
  <cp:revision>142</cp:revision>
  <dcterms:modified xsi:type="dcterms:W3CDTF">2026-03-04T09:47:40Z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0x0101003FD4A0C7416F99448A6FBC2806CF6126</vt:lpwstr>
  </property>
  <property fmtid="{D5CDD505-2E9C-101B-9397-08002B2CF9AE}" pid="3" name="MediaServiceImageTags">
    <vt:lpwstr/>
  </property>
  <property fmtid="{D5CDD505-2E9C-101B-9397-08002B2CF9AE}" pid="4" name="MSIP_Label_44d050f3-850d-4310-850a-31ea13e04063_Enabled">
    <vt:lpwstr>true</vt:lpwstr>
  </property>
  <property fmtid="{D5CDD505-2E9C-101B-9397-08002B2CF9AE}" pid="5" name="MSIP_Label_44d050f3-850d-4310-850a-31ea13e04063_SetDate">
    <vt:lpwstr>2025-02-10T10:04:03Z</vt:lpwstr>
  </property>
  <property fmtid="{D5CDD505-2E9C-101B-9397-08002B2CF9AE}" pid="6" name="MSIP_Label_44d050f3-850d-4310-850a-31ea13e04063_Method">
    <vt:lpwstr>Standard</vt:lpwstr>
  </property>
  <property fmtid="{D5CDD505-2E9C-101B-9397-08002B2CF9AE}" pid="7" name="MSIP_Label_44d050f3-850d-4310-850a-31ea13e04063_Name">
    <vt:lpwstr>defa4170-0d19-0005-0004-bc88714345d2</vt:lpwstr>
  </property>
  <property fmtid="{D5CDD505-2E9C-101B-9397-08002B2CF9AE}" pid="8" name="MSIP_Label_44d050f3-850d-4310-850a-31ea13e04063_SiteId">
    <vt:lpwstr>6200b37c-a03e-4996-ab02-6f5b017bb20f</vt:lpwstr>
  </property>
  <property fmtid="{D5CDD505-2E9C-101B-9397-08002B2CF9AE}" pid="9" name="MSIP_Label_44d050f3-850d-4310-850a-31ea13e04063_ActionId">
    <vt:lpwstr>d70d78e8-1abb-4a7d-b722-20e84fa0dfcd</vt:lpwstr>
  </property>
  <property fmtid="{D5CDD505-2E9C-101B-9397-08002B2CF9AE}" pid="10" name="MSIP_Label_44d050f3-850d-4310-850a-31ea13e04063_ContentBits">
    <vt:lpwstr>0</vt:lpwstr>
  </property>
  <property fmtid="{D5CDD505-2E9C-101B-9397-08002B2CF9AE}" pid="11" name="MSIP_Label_44d050f3-850d-4310-850a-31ea13e04063_Tag">
    <vt:lpwstr>10, 3, 0, 2</vt:lpwstr>
  </property>
</Properties>
</file>